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sldIdLst>
    <p:sldId id="425" r:id="rId2"/>
    <p:sldId id="557" r:id="rId3"/>
    <p:sldId id="562" r:id="rId4"/>
    <p:sldId id="559" r:id="rId5"/>
    <p:sldId id="558" r:id="rId6"/>
    <p:sldId id="563" r:id="rId7"/>
    <p:sldId id="431" r:id="rId8"/>
    <p:sldId id="257" r:id="rId9"/>
    <p:sldId id="258" r:id="rId10"/>
    <p:sldId id="259" r:id="rId11"/>
    <p:sldId id="261" r:id="rId12"/>
    <p:sldId id="262" r:id="rId13"/>
    <p:sldId id="263" r:id="rId14"/>
    <p:sldId id="435" r:id="rId15"/>
    <p:sldId id="266" r:id="rId16"/>
    <p:sldId id="269" r:id="rId17"/>
    <p:sldId id="437" r:id="rId18"/>
    <p:sldId id="272" r:id="rId19"/>
    <p:sldId id="273" r:id="rId20"/>
    <p:sldId id="274" r:id="rId21"/>
    <p:sldId id="275" r:id="rId22"/>
    <p:sldId id="276" r:id="rId23"/>
    <p:sldId id="277" r:id="rId24"/>
    <p:sldId id="279" r:id="rId25"/>
    <p:sldId id="280" r:id="rId26"/>
    <p:sldId id="564" r:id="rId27"/>
    <p:sldId id="281" r:id="rId28"/>
    <p:sldId id="283" r:id="rId29"/>
    <p:sldId id="284" r:id="rId30"/>
    <p:sldId id="285" r:id="rId31"/>
    <p:sldId id="287" r:id="rId32"/>
    <p:sldId id="290" r:id="rId33"/>
    <p:sldId id="442" r:id="rId34"/>
    <p:sldId id="440" r:id="rId35"/>
    <p:sldId id="565" r:id="rId36"/>
    <p:sldId id="438" r:id="rId37"/>
    <p:sldId id="293" r:id="rId38"/>
    <p:sldId id="294" r:id="rId39"/>
    <p:sldId id="567" r:id="rId40"/>
    <p:sldId id="568" r:id="rId41"/>
    <p:sldId id="439" r:id="rId42"/>
    <p:sldId id="350" r:id="rId43"/>
    <p:sldId id="351" r:id="rId44"/>
    <p:sldId id="444" r:id="rId45"/>
    <p:sldId id="353" r:id="rId46"/>
    <p:sldId id="299" r:id="rId47"/>
    <p:sldId id="300" r:id="rId48"/>
    <p:sldId id="354" r:id="rId49"/>
    <p:sldId id="355" r:id="rId50"/>
    <p:sldId id="360" r:id="rId51"/>
    <p:sldId id="356" r:id="rId52"/>
    <p:sldId id="361" r:id="rId53"/>
    <p:sldId id="362" r:id="rId54"/>
    <p:sldId id="363" r:id="rId55"/>
    <p:sldId id="364" r:id="rId56"/>
    <p:sldId id="548" r:id="rId57"/>
    <p:sldId id="549" r:id="rId58"/>
    <p:sldId id="551" r:id="rId59"/>
    <p:sldId id="547" r:id="rId60"/>
    <p:sldId id="446" r:id="rId61"/>
    <p:sldId id="569" r:id="rId62"/>
    <p:sldId id="447" r:id="rId63"/>
    <p:sldId id="474" r:id="rId64"/>
    <p:sldId id="478" r:id="rId65"/>
    <p:sldId id="570" r:id="rId66"/>
    <p:sldId id="480" r:id="rId67"/>
    <p:sldId id="571" r:id="rId68"/>
    <p:sldId id="308" r:id="rId69"/>
    <p:sldId id="572" r:id="rId70"/>
    <p:sldId id="573" r:id="rId71"/>
    <p:sldId id="310" r:id="rId72"/>
    <p:sldId id="312" r:id="rId73"/>
    <p:sldId id="574" r:id="rId74"/>
    <p:sldId id="448" r:id="rId75"/>
    <p:sldId id="575" r:id="rId76"/>
    <p:sldId id="318" r:id="rId77"/>
    <p:sldId id="320" r:id="rId78"/>
    <p:sldId id="576" r:id="rId79"/>
    <p:sldId id="322" r:id="rId80"/>
    <p:sldId id="449" r:id="rId81"/>
    <p:sldId id="577" r:id="rId82"/>
    <p:sldId id="324" r:id="rId83"/>
    <p:sldId id="326" r:id="rId84"/>
    <p:sldId id="328" r:id="rId85"/>
    <p:sldId id="451" r:id="rId86"/>
    <p:sldId id="578" r:id="rId87"/>
    <p:sldId id="483" r:id="rId88"/>
    <p:sldId id="485" r:id="rId89"/>
    <p:sldId id="487" r:id="rId90"/>
    <p:sldId id="579" r:id="rId91"/>
    <p:sldId id="491" r:id="rId92"/>
    <p:sldId id="580" r:id="rId93"/>
    <p:sldId id="452" r:id="rId94"/>
    <p:sldId id="330" r:id="rId95"/>
    <p:sldId id="581" r:id="rId96"/>
    <p:sldId id="582" r:id="rId97"/>
    <p:sldId id="332" r:id="rId98"/>
    <p:sldId id="498" r:id="rId99"/>
    <p:sldId id="334" r:id="rId100"/>
    <p:sldId id="583" r:id="rId101"/>
    <p:sldId id="336" r:id="rId102"/>
    <p:sldId id="584" r:id="rId103"/>
    <p:sldId id="457" r:id="rId104"/>
    <p:sldId id="585" r:id="rId105"/>
    <p:sldId id="460" r:id="rId106"/>
    <p:sldId id="462" r:id="rId107"/>
    <p:sldId id="586" r:id="rId108"/>
    <p:sldId id="464" r:id="rId109"/>
    <p:sldId id="587" r:id="rId110"/>
    <p:sldId id="453" r:id="rId111"/>
    <p:sldId id="338" r:id="rId112"/>
    <p:sldId id="588" r:id="rId113"/>
    <p:sldId id="340" r:id="rId114"/>
    <p:sldId id="589" r:id="rId115"/>
    <p:sldId id="342" r:id="rId116"/>
    <p:sldId id="590" r:id="rId117"/>
    <p:sldId id="465" r:id="rId118"/>
    <p:sldId id="552" r:id="rId119"/>
    <p:sldId id="466" r:id="rId120"/>
    <p:sldId id="470" r:id="rId121"/>
    <p:sldId id="454" r:id="rId122"/>
    <p:sldId id="344" r:id="rId123"/>
    <p:sldId id="591" r:id="rId124"/>
    <p:sldId id="592" r:id="rId125"/>
    <p:sldId id="346" r:id="rId126"/>
    <p:sldId id="348" r:id="rId127"/>
    <p:sldId id="593" r:id="rId128"/>
    <p:sldId id="553" r:id="rId129"/>
    <p:sldId id="554" r:id="rId130"/>
    <p:sldId id="555" r:id="rId131"/>
    <p:sldId id="492" r:id="rId132"/>
    <p:sldId id="556" r:id="rId133"/>
    <p:sldId id="594" r:id="rId134"/>
    <p:sldId id="595" r:id="rId135"/>
    <p:sldId id="596" r:id="rId136"/>
    <p:sldId id="597" r:id="rId137"/>
    <p:sldId id="598" r:id="rId1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02BA7-7E61-48DC-B768-A1D06757EFCB}" v="4353" dt="2021-07-30T23:26:18.825"/>
    <p1510:client id="{6122B0C9-3525-4248-B701-9B5E93B7DDCF}" v="10" dt="2021-08-02T14:00:50.992"/>
    <p1510:client id="{B1F9F34E-0E22-4565-A91F-0AEC34C747F5}" v="171" dt="2021-08-04T04:56:33.052"/>
    <p1510:client id="{C8E13E3D-36DF-46E5-A458-37365DA6FA0E}" v="270" dt="2021-08-02T14:18:14.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2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DA4EAF5-DE92-4783-A8D5-E0BAAEBAA5B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atin typeface="Arial" charset="0"/>
                <a:cs typeface="Arial" charset="0"/>
              </a:defRPr>
            </a:lvl1pPr>
          </a:lstStyle>
          <a:p>
            <a:pPr>
              <a:defRPr/>
            </a:pPr>
            <a:endParaRPr lang="en-CA" dirty="0"/>
          </a:p>
        </p:txBody>
      </p:sp>
      <p:sp>
        <p:nvSpPr>
          <p:cNvPr id="3" name="Date Placeholder 2">
            <a:extLst>
              <a:ext uri="{FF2B5EF4-FFF2-40B4-BE49-F238E27FC236}">
                <a16:creationId xmlns="" xmlns:a16="http://schemas.microsoft.com/office/drawing/2014/main" id="{9A3BE8A7-0B04-4514-AC48-186D3AE24B1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665F868-D2BE-4B72-A013-0DB0ADD8FE39}" type="datetimeFigureOut">
              <a:rPr lang="en-CA"/>
              <a:pPr>
                <a:defRPr/>
              </a:pPr>
              <a:t>05/08/2021</a:t>
            </a:fld>
            <a:endParaRPr lang="en-CA" dirty="0"/>
          </a:p>
        </p:txBody>
      </p:sp>
      <p:sp>
        <p:nvSpPr>
          <p:cNvPr id="4" name="Slide Image Placeholder 3">
            <a:extLst>
              <a:ext uri="{FF2B5EF4-FFF2-40B4-BE49-F238E27FC236}">
                <a16:creationId xmlns="" xmlns:a16="http://schemas.microsoft.com/office/drawing/2014/main" id="{F50CA8C5-63E5-46C6-8F5A-0AD6BC1E944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dirty="0"/>
          </a:p>
        </p:txBody>
      </p:sp>
      <p:sp>
        <p:nvSpPr>
          <p:cNvPr id="5" name="Notes Placeholder 4">
            <a:extLst>
              <a:ext uri="{FF2B5EF4-FFF2-40B4-BE49-F238E27FC236}">
                <a16:creationId xmlns="" xmlns:a16="http://schemas.microsoft.com/office/drawing/2014/main" id="{54A53C6D-28B0-465B-A801-D74E4C3D905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 xmlns:a16="http://schemas.microsoft.com/office/drawing/2014/main" id="{BB94CE23-08C1-4DD9-840D-32C5EB95CE6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atin typeface="Arial" charset="0"/>
                <a:cs typeface="Arial" charset="0"/>
              </a:defRPr>
            </a:lvl1pPr>
          </a:lstStyle>
          <a:p>
            <a:pPr>
              <a:defRPr/>
            </a:pPr>
            <a:endParaRPr lang="en-CA" dirty="0"/>
          </a:p>
        </p:txBody>
      </p:sp>
      <p:sp>
        <p:nvSpPr>
          <p:cNvPr id="7" name="Slide Number Placeholder 6">
            <a:extLst>
              <a:ext uri="{FF2B5EF4-FFF2-40B4-BE49-F238E27FC236}">
                <a16:creationId xmlns="" xmlns:a16="http://schemas.microsoft.com/office/drawing/2014/main" id="{CA6C425B-1DB9-4A8E-92CE-07445B6434C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2A8E23F-7007-443D-9EF8-3C78E0C2BEF0}" type="slidenum">
              <a:rPr lang="en-CA" altLang="en-US"/>
              <a:pPr/>
              <a:t>‹#›</a:t>
            </a:fld>
            <a:endParaRPr lang="en-CA"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 xmlns:a16="http://schemas.microsoft.com/office/drawing/2014/main" id="{C771F262-9644-41DA-9D32-AA0E9CBC57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9267" name="Notes Placeholder 2">
            <a:extLst>
              <a:ext uri="{FF2B5EF4-FFF2-40B4-BE49-F238E27FC236}">
                <a16:creationId xmlns="" xmlns:a16="http://schemas.microsoft.com/office/drawing/2014/main" id="{9634D768-C7B8-430D-83DE-D4D952BD622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Outline</a:t>
            </a:r>
          </a:p>
          <a:p>
            <a:r>
              <a:rPr lang="en-CA" altLang="en-US" dirty="0"/>
              <a:t>Las Vegas and Popular Magazines</a:t>
            </a:r>
          </a:p>
          <a:p>
            <a:r>
              <a:rPr lang="en-CA" altLang="en-US" dirty="0"/>
              <a:t>Las Vegas and Popular Films</a:t>
            </a:r>
          </a:p>
          <a:p>
            <a:endParaRPr lang="en-CA" altLang="en-US" dirty="0"/>
          </a:p>
        </p:txBody>
      </p:sp>
      <p:sp>
        <p:nvSpPr>
          <p:cNvPr id="139268" name="Slide Number Placeholder 3">
            <a:extLst>
              <a:ext uri="{FF2B5EF4-FFF2-40B4-BE49-F238E27FC236}">
                <a16:creationId xmlns="" xmlns:a16="http://schemas.microsoft.com/office/drawing/2014/main" id="{40FF97E3-1223-44AB-BB60-86438ED879A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631768-9B31-4F88-945C-3273DD742856}" type="slidenum">
              <a:rPr lang="en-CA" altLang="en-US"/>
              <a:pPr eaLnBrk="1" hangingPunct="1"/>
              <a:t>2</a:t>
            </a:fld>
            <a:endParaRPr lang="en-CA"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 xmlns:a16="http://schemas.microsoft.com/office/drawing/2014/main" id="{F5FC8C9B-9FE0-42ED-A5BB-6C060AF389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8483" name="Notes Placeholder 2">
            <a:extLst>
              <a:ext uri="{FF2B5EF4-FFF2-40B4-BE49-F238E27FC236}">
                <a16:creationId xmlns="" xmlns:a16="http://schemas.microsoft.com/office/drawing/2014/main" id="{34E10B03-BDC4-4A39-8473-A153C666408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48484" name="Slide Number Placeholder 3">
            <a:extLst>
              <a:ext uri="{FF2B5EF4-FFF2-40B4-BE49-F238E27FC236}">
                <a16:creationId xmlns="" xmlns:a16="http://schemas.microsoft.com/office/drawing/2014/main" id="{13C5A2DF-E10C-4358-9F0B-AA6CB52F96DA}"/>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5DC1EF-CF6E-4ADB-93B7-AB844176535F}" type="slidenum">
              <a:rPr lang="en-CA" altLang="en-US"/>
              <a:pPr eaLnBrk="1" hangingPunct="1"/>
              <a:t>12</a:t>
            </a:fld>
            <a:endParaRPr lang="en-CA" alt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 xmlns:a16="http://schemas.microsoft.com/office/drawing/2014/main" id="{08B30219-420F-4E02-A30C-F3E3FA3C3D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A403324B-5375-4AEA-BDED-0D6A8161EA96}"/>
              </a:ext>
            </a:extLst>
          </p:cNvPr>
          <p:cNvSpPr>
            <a:spLocks noGrp="1"/>
          </p:cNvSpPr>
          <p:nvPr>
            <p:ph type="body" idx="1"/>
          </p:nvPr>
        </p:nvSpPr>
        <p:spPr/>
        <p:txBody>
          <a:bodyPr>
            <a:normAutofit fontScale="85000" lnSpcReduction="20000"/>
          </a:bodyPr>
          <a:lstStyle/>
          <a:p>
            <a:pPr eaLnBrk="1" fontAlgn="auto" hangingPunct="1">
              <a:spcBef>
                <a:spcPts val="0"/>
              </a:spcBef>
              <a:spcAft>
                <a:spcPts val="0"/>
              </a:spcAft>
              <a:defRPr/>
            </a:pPr>
            <a:endParaRPr lang="en-CA" dirty="0"/>
          </a:p>
        </p:txBody>
      </p:sp>
      <p:sp>
        <p:nvSpPr>
          <p:cNvPr id="240644" name="Slide Number Placeholder 3">
            <a:extLst>
              <a:ext uri="{FF2B5EF4-FFF2-40B4-BE49-F238E27FC236}">
                <a16:creationId xmlns="" xmlns:a16="http://schemas.microsoft.com/office/drawing/2014/main" id="{B4086ABB-3EE9-4ACF-8815-4586776BE5E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C8B0F8-3654-43ED-92D0-D1BC150AA95E}" type="slidenum">
              <a:rPr lang="en-CA" altLang="en-US"/>
              <a:pPr eaLnBrk="1" hangingPunct="1"/>
              <a:t>119</a:t>
            </a:fld>
            <a:endParaRPr lang="en-CA" alt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 xmlns:a16="http://schemas.microsoft.com/office/drawing/2014/main" id="{084AAF67-DAC4-46CA-A969-735674A908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1667" name="Notes Placeholder 2">
            <a:extLst>
              <a:ext uri="{FF2B5EF4-FFF2-40B4-BE49-F238E27FC236}">
                <a16:creationId xmlns="" xmlns:a16="http://schemas.microsoft.com/office/drawing/2014/main" id="{43A6895F-2DD1-46C7-A6AF-E5FD96A7AAE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r>
              <a:rPr lang="en-CA" altLang="en-US" dirty="0"/>
              <a:t> </a:t>
            </a:r>
            <a:endParaRPr lang="en-CA" altLang="en-US" dirty="0">
              <a:cs typeface="Calibri"/>
            </a:endParaRPr>
          </a:p>
          <a:p>
            <a:pPr eaLnBrk="1" hangingPunct="1">
              <a:spcBef>
                <a:spcPct val="0"/>
              </a:spcBef>
            </a:pPr>
            <a:endParaRPr lang="en-CA" altLang="en-US" dirty="0"/>
          </a:p>
        </p:txBody>
      </p:sp>
      <p:sp>
        <p:nvSpPr>
          <p:cNvPr id="241668" name="Slide Number Placeholder 3">
            <a:extLst>
              <a:ext uri="{FF2B5EF4-FFF2-40B4-BE49-F238E27FC236}">
                <a16:creationId xmlns="" xmlns:a16="http://schemas.microsoft.com/office/drawing/2014/main" id="{1BFDD479-329A-4B55-B3B0-40A2021AAAD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D17F39-1395-4802-9478-297CD387D169}" type="slidenum">
              <a:rPr lang="en-CA" altLang="en-US"/>
              <a:pPr eaLnBrk="1" hangingPunct="1"/>
              <a:t>120</a:t>
            </a:fld>
            <a:endParaRPr lang="en-CA" alt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 xmlns:a16="http://schemas.microsoft.com/office/drawing/2014/main" id="{50D7949A-A4AB-4AA8-B4AC-151215289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2691" name="Notes Placeholder 2">
            <a:extLst>
              <a:ext uri="{FF2B5EF4-FFF2-40B4-BE49-F238E27FC236}">
                <a16:creationId xmlns="" xmlns:a16="http://schemas.microsoft.com/office/drawing/2014/main" id="{B0A90284-DDB7-4ADE-9C77-619E5AD7462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42692" name="Slide Number Placeholder 3">
            <a:extLst>
              <a:ext uri="{FF2B5EF4-FFF2-40B4-BE49-F238E27FC236}">
                <a16:creationId xmlns="" xmlns:a16="http://schemas.microsoft.com/office/drawing/2014/main" id="{46409E59-16D3-4979-A313-EF8AAC56E7A0}"/>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E4B773-796A-43FA-860A-4CBB19A14878}" type="slidenum">
              <a:rPr lang="en-CA" altLang="en-US"/>
              <a:pPr eaLnBrk="1" hangingPunct="1"/>
              <a:t>122</a:t>
            </a:fld>
            <a:endParaRPr lang="en-CA" alt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 xmlns:a16="http://schemas.microsoft.com/office/drawing/2014/main" id="{CE3043E6-FBC2-4D97-B26B-0F48FD5D55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3715" name="Notes Placeholder 2">
            <a:extLst>
              <a:ext uri="{FF2B5EF4-FFF2-40B4-BE49-F238E27FC236}">
                <a16:creationId xmlns="" xmlns:a16="http://schemas.microsoft.com/office/drawing/2014/main" id="{E0690E45-30B0-4A13-8A81-DE72B859AC8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a:p>
            <a:pPr eaLnBrk="1" hangingPunct="1">
              <a:spcBef>
                <a:spcPct val="0"/>
              </a:spcBef>
            </a:pPr>
            <a:endParaRPr lang="en-CA" altLang="en-US" dirty="0"/>
          </a:p>
        </p:txBody>
      </p:sp>
      <p:sp>
        <p:nvSpPr>
          <p:cNvPr id="243716" name="Slide Number Placeholder 3">
            <a:extLst>
              <a:ext uri="{FF2B5EF4-FFF2-40B4-BE49-F238E27FC236}">
                <a16:creationId xmlns="" xmlns:a16="http://schemas.microsoft.com/office/drawing/2014/main" id="{C56180D1-FA05-4D69-999E-19E5FB59149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E19DCD-CDF4-467A-89B3-6D0EC543E0A9}" type="slidenum">
              <a:rPr lang="en-CA" altLang="en-US"/>
              <a:pPr eaLnBrk="1" hangingPunct="1"/>
              <a:t>123</a:t>
            </a:fld>
            <a:endParaRPr lang="en-CA" alt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 xmlns:a16="http://schemas.microsoft.com/office/drawing/2014/main" id="{B44115FD-B62A-4CDA-8E5F-EE725B44A5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4739" name="Notes Placeholder 2">
            <a:extLst>
              <a:ext uri="{FF2B5EF4-FFF2-40B4-BE49-F238E27FC236}">
                <a16:creationId xmlns="" xmlns:a16="http://schemas.microsoft.com/office/drawing/2014/main" id="{41B29972-45F9-4FB1-8540-AC43D5D245E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44740" name="Slide Number Placeholder 3">
            <a:extLst>
              <a:ext uri="{FF2B5EF4-FFF2-40B4-BE49-F238E27FC236}">
                <a16:creationId xmlns="" xmlns:a16="http://schemas.microsoft.com/office/drawing/2014/main" id="{1796411D-CDA6-4106-804C-99134F6574C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467BBC1-489E-4ACD-80E4-828FC54B7122}" type="slidenum">
              <a:rPr lang="en-CA" altLang="en-US"/>
              <a:pPr eaLnBrk="1" hangingPunct="1"/>
              <a:t>124</a:t>
            </a:fld>
            <a:endParaRPr lang="en-CA" alt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 xmlns:a16="http://schemas.microsoft.com/office/drawing/2014/main" id="{11D630E5-5402-4166-925D-2923B811E7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63" name="Notes Placeholder 2">
            <a:extLst>
              <a:ext uri="{FF2B5EF4-FFF2-40B4-BE49-F238E27FC236}">
                <a16:creationId xmlns="" xmlns:a16="http://schemas.microsoft.com/office/drawing/2014/main" id="{2F6E6E9B-C335-4981-ABE7-2CF74B58701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45764" name="Slide Number Placeholder 3">
            <a:extLst>
              <a:ext uri="{FF2B5EF4-FFF2-40B4-BE49-F238E27FC236}">
                <a16:creationId xmlns="" xmlns:a16="http://schemas.microsoft.com/office/drawing/2014/main" id="{E5344E32-E550-4ED9-8EE9-0A1D47CAD98A}"/>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28714FC-1D79-4092-AB29-8196A80B0D19}" type="slidenum">
              <a:rPr lang="en-CA" altLang="en-US"/>
              <a:pPr eaLnBrk="1" hangingPunct="1"/>
              <a:t>125</a:t>
            </a:fld>
            <a:endParaRPr lang="en-CA" alt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 xmlns:a16="http://schemas.microsoft.com/office/drawing/2014/main" id="{D00CED00-A69D-4BE3-8BFE-F67368DC54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6787" name="Notes Placeholder 2">
            <a:extLst>
              <a:ext uri="{FF2B5EF4-FFF2-40B4-BE49-F238E27FC236}">
                <a16:creationId xmlns="" xmlns:a16="http://schemas.microsoft.com/office/drawing/2014/main" id="{BBA5FE43-5E2A-4640-B712-19C40330FDC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46788" name="Slide Number Placeholder 3">
            <a:extLst>
              <a:ext uri="{FF2B5EF4-FFF2-40B4-BE49-F238E27FC236}">
                <a16:creationId xmlns="" xmlns:a16="http://schemas.microsoft.com/office/drawing/2014/main" id="{05574A71-74A8-4B8E-967F-825C3983A89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849C58-3E31-4B00-A387-45EDAED21CEF}" type="slidenum">
              <a:rPr lang="en-CA" altLang="en-US"/>
              <a:pPr eaLnBrk="1" hangingPunct="1"/>
              <a:t>126</a:t>
            </a:fld>
            <a:endParaRPr lang="en-CA" alt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 xmlns:a16="http://schemas.microsoft.com/office/drawing/2014/main" id="{71F9753B-FED0-46DF-B5B3-4554C9D756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7811" name="Notes Placeholder 2">
            <a:extLst>
              <a:ext uri="{FF2B5EF4-FFF2-40B4-BE49-F238E27FC236}">
                <a16:creationId xmlns="" xmlns:a16="http://schemas.microsoft.com/office/drawing/2014/main" id="{D682B25D-B42A-4DBC-A716-6EB675357A4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i="1" dirty="0"/>
          </a:p>
          <a:p>
            <a:pPr eaLnBrk="1" hangingPunct="1">
              <a:spcBef>
                <a:spcPct val="0"/>
              </a:spcBef>
            </a:pPr>
            <a:endParaRPr lang="en-CA" altLang="en-US" dirty="0"/>
          </a:p>
          <a:p>
            <a:pPr eaLnBrk="1" hangingPunct="1">
              <a:spcBef>
                <a:spcPct val="0"/>
              </a:spcBef>
            </a:pPr>
            <a:endParaRPr lang="en-CA" altLang="en-US" dirty="0"/>
          </a:p>
        </p:txBody>
      </p:sp>
      <p:sp>
        <p:nvSpPr>
          <p:cNvPr id="247812" name="Slide Number Placeholder 3">
            <a:extLst>
              <a:ext uri="{FF2B5EF4-FFF2-40B4-BE49-F238E27FC236}">
                <a16:creationId xmlns="" xmlns:a16="http://schemas.microsoft.com/office/drawing/2014/main" id="{624A16A6-8DCF-442B-8D8B-574D0A35FD18}"/>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45ED4D9-4D78-4449-8AA1-9BDB44426428}" type="slidenum">
              <a:rPr lang="en-CA" altLang="en-US"/>
              <a:pPr eaLnBrk="1" hangingPunct="1"/>
              <a:t>127</a:t>
            </a:fld>
            <a:endParaRPr lang="en-CA" alt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 xmlns:a16="http://schemas.microsoft.com/office/drawing/2014/main" id="{87A50E43-0EBA-4874-B0F1-F1696BA1AB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E9CD3660-1B30-4BAA-B724-68D993612774}"/>
              </a:ext>
            </a:extLst>
          </p:cNvPr>
          <p:cNvSpPr>
            <a:spLocks noGrp="1"/>
          </p:cNvSpPr>
          <p:nvPr>
            <p:ph type="body" idx="1"/>
          </p:nvPr>
        </p:nvSpPr>
        <p:spPr/>
        <p:txBody>
          <a:bodyPr>
            <a:normAutofit fontScale="70000" lnSpcReduction="20000"/>
          </a:bodyPr>
          <a:lstStyle/>
          <a:p>
            <a:pPr eaLnBrk="1" hangingPunct="1">
              <a:spcBef>
                <a:spcPct val="0"/>
              </a:spcBef>
              <a:defRPr/>
            </a:pPr>
            <a:endParaRPr lang="en-CA" dirty="0">
              <a:cs typeface="Calibri"/>
            </a:endParaRPr>
          </a:p>
          <a:p>
            <a:pPr eaLnBrk="1" hangingPunct="1">
              <a:defRPr/>
            </a:pPr>
            <a:endParaRPr lang="en-CA" dirty="0"/>
          </a:p>
        </p:txBody>
      </p:sp>
      <p:sp>
        <p:nvSpPr>
          <p:cNvPr id="248836" name="Slide Number Placeholder 3">
            <a:extLst>
              <a:ext uri="{FF2B5EF4-FFF2-40B4-BE49-F238E27FC236}">
                <a16:creationId xmlns="" xmlns:a16="http://schemas.microsoft.com/office/drawing/2014/main" id="{E4FF09C4-5B99-47E9-8981-181D0E6702C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BBC4E0-5265-4A99-B541-852B6DC06A1F}" type="slidenum">
              <a:rPr lang="en-CA" altLang="en-US"/>
              <a:pPr eaLnBrk="1" hangingPunct="1"/>
              <a:t>128</a:t>
            </a:fld>
            <a:endParaRPr lang="en-CA" alt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 xmlns:a16="http://schemas.microsoft.com/office/drawing/2014/main" id="{7FFE405D-9B7B-4D10-A9EB-67E5E6596E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8B802B78-4840-41FF-A263-5C26FBB04FC0}"/>
              </a:ext>
            </a:extLst>
          </p:cNvPr>
          <p:cNvSpPr>
            <a:spLocks noGrp="1"/>
          </p:cNvSpPr>
          <p:nvPr>
            <p:ph type="body" idx="1"/>
          </p:nvPr>
        </p:nvSpPr>
        <p:spPr/>
        <p:txBody>
          <a:bodyPr>
            <a:normAutofit fontScale="70000" lnSpcReduction="20000"/>
          </a:bodyPr>
          <a:lstStyle/>
          <a:p>
            <a:pPr eaLnBrk="1" hangingPunct="1">
              <a:defRPr/>
            </a:pPr>
            <a:endParaRPr lang="en-CA" dirty="0">
              <a:cs typeface="Calibri"/>
            </a:endParaRPr>
          </a:p>
          <a:p>
            <a:pPr eaLnBrk="1" hangingPunct="1">
              <a:defRPr/>
            </a:pPr>
            <a:endParaRPr lang="en-CA" i="1" dirty="0"/>
          </a:p>
          <a:p>
            <a:pPr eaLnBrk="1" hangingPunct="1">
              <a:spcBef>
                <a:spcPct val="0"/>
              </a:spcBef>
              <a:defRPr/>
            </a:pPr>
            <a:endParaRPr lang="en-CA" dirty="0"/>
          </a:p>
          <a:p>
            <a:pPr eaLnBrk="1" hangingPunct="1">
              <a:spcBef>
                <a:spcPct val="0"/>
              </a:spcBef>
              <a:defRPr/>
            </a:pPr>
            <a:r>
              <a:rPr lang="en-CA" dirty="0"/>
              <a:t> </a:t>
            </a:r>
          </a:p>
        </p:txBody>
      </p:sp>
      <p:sp>
        <p:nvSpPr>
          <p:cNvPr id="249860" name="Slide Number Placeholder 3">
            <a:extLst>
              <a:ext uri="{FF2B5EF4-FFF2-40B4-BE49-F238E27FC236}">
                <a16:creationId xmlns="" xmlns:a16="http://schemas.microsoft.com/office/drawing/2014/main" id="{ADFD8F78-71BA-4DC8-9B38-91F9E477E89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4033B23-597F-47A9-AF0F-814684E86B18}" type="slidenum">
              <a:rPr lang="en-CA" altLang="en-US"/>
              <a:pPr eaLnBrk="1" hangingPunct="1"/>
              <a:t>129</a:t>
            </a:fld>
            <a:endParaRPr lang="en-CA"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 xmlns:a16="http://schemas.microsoft.com/office/drawing/2014/main" id="{626EB184-4361-4DF0-AAA1-C2C90695C3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9507" name="Notes Placeholder 2">
            <a:extLst>
              <a:ext uri="{FF2B5EF4-FFF2-40B4-BE49-F238E27FC236}">
                <a16:creationId xmlns="" xmlns:a16="http://schemas.microsoft.com/office/drawing/2014/main" id="{72B93D78-50A5-4B13-92BA-C746A3B92E6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49508" name="Slide Number Placeholder 3">
            <a:extLst>
              <a:ext uri="{FF2B5EF4-FFF2-40B4-BE49-F238E27FC236}">
                <a16:creationId xmlns="" xmlns:a16="http://schemas.microsoft.com/office/drawing/2014/main" id="{22C5DE0F-510B-4916-8DA4-A8FECCD18C9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FA8094-CF32-49C7-98A0-948327FAF76C}" type="slidenum">
              <a:rPr lang="en-CA" altLang="en-US"/>
              <a:pPr eaLnBrk="1" hangingPunct="1"/>
              <a:t>14</a:t>
            </a:fld>
            <a:endParaRPr lang="en-CA" alt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 xmlns:a16="http://schemas.microsoft.com/office/drawing/2014/main" id="{F52FF106-AAC5-4FB9-87C4-99284C9E51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1156ED83-35D2-4099-A61B-58822BFCA46B}"/>
              </a:ext>
            </a:extLst>
          </p:cNvPr>
          <p:cNvSpPr>
            <a:spLocks noGrp="1"/>
          </p:cNvSpPr>
          <p:nvPr>
            <p:ph type="body" idx="1"/>
          </p:nvPr>
        </p:nvSpPr>
        <p:spPr/>
        <p:txBody>
          <a:bodyPr>
            <a:normAutofit fontScale="70000" lnSpcReduction="20000"/>
          </a:bodyPr>
          <a:lstStyle/>
          <a:p>
            <a:pPr eaLnBrk="1" hangingPunct="1">
              <a:spcBef>
                <a:spcPct val="0"/>
              </a:spcBef>
              <a:defRPr/>
            </a:pPr>
            <a:endParaRPr lang="en-CA" dirty="0"/>
          </a:p>
          <a:p>
            <a:pPr>
              <a:defRPr/>
            </a:pPr>
            <a:endParaRPr lang="en-CA" dirty="0"/>
          </a:p>
        </p:txBody>
      </p:sp>
      <p:sp>
        <p:nvSpPr>
          <p:cNvPr id="250884" name="Slide Number Placeholder 3">
            <a:extLst>
              <a:ext uri="{FF2B5EF4-FFF2-40B4-BE49-F238E27FC236}">
                <a16:creationId xmlns="" xmlns:a16="http://schemas.microsoft.com/office/drawing/2014/main" id="{8CE3C704-47BD-45B4-BC5E-11033A50789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C71296-76EB-404F-9472-DE76EED12EF0}" type="slidenum">
              <a:rPr lang="en-CA" altLang="en-US"/>
              <a:pPr eaLnBrk="1" hangingPunct="1"/>
              <a:t>130</a:t>
            </a:fld>
            <a:endParaRPr lang="en-CA" alt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 xmlns:a16="http://schemas.microsoft.com/office/drawing/2014/main" id="{7F8623EB-BB2A-4B01-A7A2-13E9BF0A72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DFEAE1D5-7DED-4B00-9B0D-1B0DC362EAA3}"/>
              </a:ext>
            </a:extLst>
          </p:cNvPr>
          <p:cNvSpPr>
            <a:spLocks noGrp="1"/>
          </p:cNvSpPr>
          <p:nvPr>
            <p:ph type="body" idx="1"/>
          </p:nvPr>
        </p:nvSpPr>
        <p:spPr/>
        <p:txBody>
          <a:bodyPr>
            <a:normAutofit fontScale="92500" lnSpcReduction="20000"/>
          </a:bodyPr>
          <a:lstStyle/>
          <a:p>
            <a:pPr eaLnBrk="1" fontAlgn="auto" hangingPunct="1">
              <a:spcBef>
                <a:spcPts val="0"/>
              </a:spcBef>
              <a:spcAft>
                <a:spcPts val="0"/>
              </a:spcAft>
              <a:defRPr/>
            </a:pPr>
            <a:endParaRPr lang="en-CA" dirty="0">
              <a:cs typeface="Calibri"/>
            </a:endParaRPr>
          </a:p>
        </p:txBody>
      </p:sp>
      <p:sp>
        <p:nvSpPr>
          <p:cNvPr id="251908" name="Slide Number Placeholder 3">
            <a:extLst>
              <a:ext uri="{FF2B5EF4-FFF2-40B4-BE49-F238E27FC236}">
                <a16:creationId xmlns="" xmlns:a16="http://schemas.microsoft.com/office/drawing/2014/main" id="{9C9C6260-FB38-4B44-BBCC-C707E448AF4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80DEBA-DC3C-45BB-B493-A4D59641BC56}" type="slidenum">
              <a:rPr lang="en-CA" altLang="en-US"/>
              <a:pPr eaLnBrk="1" hangingPunct="1"/>
              <a:t>131</a:t>
            </a:fld>
            <a:endParaRPr lang="en-CA" alt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 xmlns:a16="http://schemas.microsoft.com/office/drawing/2014/main" id="{C120BADA-0126-4AD9-AB88-28D758A1EF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8C3F7A3F-37E2-4E44-AC30-039AB9F2BA2A}"/>
              </a:ext>
            </a:extLst>
          </p:cNvPr>
          <p:cNvSpPr>
            <a:spLocks noGrp="1"/>
          </p:cNvSpPr>
          <p:nvPr>
            <p:ph type="body" idx="1"/>
          </p:nvPr>
        </p:nvSpPr>
        <p:spPr/>
        <p:txBody>
          <a:bodyPr>
            <a:normAutofit fontScale="92500" lnSpcReduction="20000"/>
          </a:bodyPr>
          <a:lstStyle/>
          <a:p>
            <a:pPr>
              <a:defRPr/>
            </a:pPr>
            <a:endParaRPr lang="en-CA" dirty="0"/>
          </a:p>
        </p:txBody>
      </p:sp>
      <p:sp>
        <p:nvSpPr>
          <p:cNvPr id="252932" name="Slide Number Placeholder 3">
            <a:extLst>
              <a:ext uri="{FF2B5EF4-FFF2-40B4-BE49-F238E27FC236}">
                <a16:creationId xmlns="" xmlns:a16="http://schemas.microsoft.com/office/drawing/2014/main" id="{F1BD3691-BC0B-4A44-8657-86E02141E4E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EC8683-7B54-47A0-91FB-F42ACFA1CC8C}" type="slidenum">
              <a:rPr lang="en-CA" altLang="en-US"/>
              <a:pPr eaLnBrk="1" hangingPunct="1"/>
              <a:t>132</a:t>
            </a:fld>
            <a:endParaRPr lang="en-CA" alt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 xmlns:a16="http://schemas.microsoft.com/office/drawing/2014/main" id="{AD8D662E-E099-4128-90E0-29AA9FAF85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3DB926C5-77CF-4C9B-8933-4301F3710DC1}"/>
              </a:ext>
            </a:extLst>
          </p:cNvPr>
          <p:cNvSpPr>
            <a:spLocks noGrp="1"/>
          </p:cNvSpPr>
          <p:nvPr>
            <p:ph type="body" idx="1"/>
          </p:nvPr>
        </p:nvSpPr>
        <p:spPr/>
        <p:txBody>
          <a:bodyPr>
            <a:normAutofit fontScale="92500" lnSpcReduction="20000"/>
          </a:bodyPr>
          <a:lstStyle/>
          <a:p>
            <a:pPr>
              <a:defRPr/>
            </a:pPr>
            <a:endParaRPr lang="en-CA" dirty="0">
              <a:cs typeface="Calibri"/>
            </a:endParaRPr>
          </a:p>
        </p:txBody>
      </p:sp>
      <p:sp>
        <p:nvSpPr>
          <p:cNvPr id="253956" name="Slide Number Placeholder 3">
            <a:extLst>
              <a:ext uri="{FF2B5EF4-FFF2-40B4-BE49-F238E27FC236}">
                <a16:creationId xmlns="" xmlns:a16="http://schemas.microsoft.com/office/drawing/2014/main" id="{9AFF85D0-5971-46A7-9218-D22BBB0BA02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6A85A9-985A-4133-BAFE-3F73B010757B}" type="slidenum">
              <a:rPr lang="en-CA" altLang="en-US"/>
              <a:pPr eaLnBrk="1" hangingPunct="1"/>
              <a:t>133</a:t>
            </a:fld>
            <a:endParaRPr lang="en-CA"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 xmlns:a16="http://schemas.microsoft.com/office/drawing/2014/main" id="{7D5FE952-8A83-4879-A1A3-4226B2A919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0531" name="Notes Placeholder 2">
            <a:extLst>
              <a:ext uri="{FF2B5EF4-FFF2-40B4-BE49-F238E27FC236}">
                <a16:creationId xmlns="" xmlns:a16="http://schemas.microsoft.com/office/drawing/2014/main" id="{91CE94E9-3AA0-488A-BA2B-8FC1EB39E45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150532" name="Slide Number Placeholder 3">
            <a:extLst>
              <a:ext uri="{FF2B5EF4-FFF2-40B4-BE49-F238E27FC236}">
                <a16:creationId xmlns="" xmlns:a16="http://schemas.microsoft.com/office/drawing/2014/main" id="{22395DE1-5277-43E5-9503-FB60DC8AF90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FC876B-3612-4BFD-AA6D-5AD8A6558347}" type="slidenum">
              <a:rPr lang="en-CA" altLang="en-US"/>
              <a:pPr eaLnBrk="1" hangingPunct="1"/>
              <a:t>15</a:t>
            </a:fld>
            <a:endParaRPr lang="en-CA"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 xmlns:a16="http://schemas.microsoft.com/office/drawing/2014/main" id="{2BA439AC-2412-499D-A603-548ED45108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1555" name="Notes Placeholder 2">
            <a:extLst>
              <a:ext uri="{FF2B5EF4-FFF2-40B4-BE49-F238E27FC236}">
                <a16:creationId xmlns="" xmlns:a16="http://schemas.microsoft.com/office/drawing/2014/main" id="{8D0007B2-DA54-41E0-8CDD-E9C2F9317EF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51556" name="Slide Number Placeholder 3">
            <a:extLst>
              <a:ext uri="{FF2B5EF4-FFF2-40B4-BE49-F238E27FC236}">
                <a16:creationId xmlns="" xmlns:a16="http://schemas.microsoft.com/office/drawing/2014/main" id="{E8E11CB5-3EE5-4712-919B-11C3A263628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2E118FC-4AB3-471D-A7F8-723F407EB94E}" type="slidenum">
              <a:rPr lang="en-CA" altLang="en-US"/>
              <a:pPr eaLnBrk="1" hangingPunct="1"/>
              <a:t>16</a:t>
            </a:fld>
            <a:endParaRPr lang="en-CA"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 xmlns:a16="http://schemas.microsoft.com/office/drawing/2014/main" id="{4E95F975-CE1F-4300-B229-983E8B65A1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2579" name="Notes Placeholder 2">
            <a:extLst>
              <a:ext uri="{FF2B5EF4-FFF2-40B4-BE49-F238E27FC236}">
                <a16:creationId xmlns="" xmlns:a16="http://schemas.microsoft.com/office/drawing/2014/main" id="{EB36D44E-B32B-4BC6-883B-7931118575F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r>
              <a:rPr lang="en-CA" altLang="en-US" dirty="0"/>
              <a:t> </a:t>
            </a:r>
            <a:endParaRPr lang="en-CA" altLang="en-US" dirty="0">
              <a:cs typeface="Calibri"/>
            </a:endParaRPr>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p:txBody>
      </p:sp>
      <p:sp>
        <p:nvSpPr>
          <p:cNvPr id="152580" name="Slide Number Placeholder 3">
            <a:extLst>
              <a:ext uri="{FF2B5EF4-FFF2-40B4-BE49-F238E27FC236}">
                <a16:creationId xmlns="" xmlns:a16="http://schemas.microsoft.com/office/drawing/2014/main" id="{96CEBED2-DFBB-454D-AF79-72B7C0CC797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AA1F5C2-280E-4368-A019-168659B217A6}" type="slidenum">
              <a:rPr lang="en-CA" altLang="en-US"/>
              <a:pPr eaLnBrk="1" hangingPunct="1"/>
              <a:t>19</a:t>
            </a:fld>
            <a:endParaRPr lang="en-CA"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 xmlns:a16="http://schemas.microsoft.com/office/drawing/2014/main" id="{CB686567-C2C1-43FE-B47C-725837D0BF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03" name="Notes Placeholder 2">
            <a:extLst>
              <a:ext uri="{FF2B5EF4-FFF2-40B4-BE49-F238E27FC236}">
                <a16:creationId xmlns="" xmlns:a16="http://schemas.microsoft.com/office/drawing/2014/main" id="{74A7AB84-A30E-48DD-9D0A-145BA872C38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r>
              <a:rPr lang="en-CA" altLang="en-US" dirty="0"/>
              <a:t> </a:t>
            </a:r>
            <a:endParaRPr lang="en-CA" altLang="en-US" dirty="0">
              <a:cs typeface="Calibri"/>
            </a:endParaRPr>
          </a:p>
        </p:txBody>
      </p:sp>
      <p:sp>
        <p:nvSpPr>
          <p:cNvPr id="153604" name="Slide Number Placeholder 3">
            <a:extLst>
              <a:ext uri="{FF2B5EF4-FFF2-40B4-BE49-F238E27FC236}">
                <a16:creationId xmlns="" xmlns:a16="http://schemas.microsoft.com/office/drawing/2014/main" id="{B320712A-13B4-4334-9CDB-3AF1BBC214F8}"/>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F5F39C-CCD7-4A8D-B687-8EB71B427B2B}" type="slidenum">
              <a:rPr lang="en-CA" altLang="en-US"/>
              <a:pPr eaLnBrk="1" hangingPunct="1"/>
              <a:t>20</a:t>
            </a:fld>
            <a:endParaRPr lang="en-CA"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 xmlns:a16="http://schemas.microsoft.com/office/drawing/2014/main" id="{54FAC59D-CC80-4925-8FA7-EE50931940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4627" name="Notes Placeholder 2">
            <a:extLst>
              <a:ext uri="{FF2B5EF4-FFF2-40B4-BE49-F238E27FC236}">
                <a16:creationId xmlns="" xmlns:a16="http://schemas.microsoft.com/office/drawing/2014/main" id="{B743CE98-76FC-4AD6-9483-6487297AAC8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54628" name="Slide Number Placeholder 3">
            <a:extLst>
              <a:ext uri="{FF2B5EF4-FFF2-40B4-BE49-F238E27FC236}">
                <a16:creationId xmlns="" xmlns:a16="http://schemas.microsoft.com/office/drawing/2014/main" id="{6B612486-08D9-4F0D-AD7A-BB10F0108C4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4339888-B493-4CDE-85AA-92F08245067D}" type="slidenum">
              <a:rPr lang="en-CA" altLang="en-US"/>
              <a:pPr eaLnBrk="1" hangingPunct="1"/>
              <a:t>22</a:t>
            </a:fld>
            <a:endParaRPr lang="en-CA"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 xmlns:a16="http://schemas.microsoft.com/office/drawing/2014/main" id="{B2D3FBCB-4B96-49B1-967E-9DB3910D92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5651" name="Notes Placeholder 2">
            <a:extLst>
              <a:ext uri="{FF2B5EF4-FFF2-40B4-BE49-F238E27FC236}">
                <a16:creationId xmlns="" xmlns:a16="http://schemas.microsoft.com/office/drawing/2014/main" id="{5D6C9C26-FAE5-4862-89D6-8E11C10D47B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a:p>
            <a:pPr eaLnBrk="1" hangingPunct="1">
              <a:spcBef>
                <a:spcPct val="0"/>
              </a:spcBef>
            </a:pPr>
            <a:endParaRPr lang="en-CA" altLang="en-US" dirty="0"/>
          </a:p>
        </p:txBody>
      </p:sp>
      <p:sp>
        <p:nvSpPr>
          <p:cNvPr id="155652" name="Slide Number Placeholder 3">
            <a:extLst>
              <a:ext uri="{FF2B5EF4-FFF2-40B4-BE49-F238E27FC236}">
                <a16:creationId xmlns="" xmlns:a16="http://schemas.microsoft.com/office/drawing/2014/main" id="{0559B09D-EF97-47C5-BB5C-00931A2B130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843C87-F3CD-4EA4-8AC6-D48954916E35}" type="slidenum">
              <a:rPr lang="en-CA" altLang="en-US"/>
              <a:pPr eaLnBrk="1" hangingPunct="1"/>
              <a:t>23</a:t>
            </a:fld>
            <a:endParaRPr lang="en-CA"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 xmlns:a16="http://schemas.microsoft.com/office/drawing/2014/main" id="{9E166E2E-F506-4F61-80F5-66DF730BE1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6675" name="Notes Placeholder 2">
            <a:extLst>
              <a:ext uri="{FF2B5EF4-FFF2-40B4-BE49-F238E27FC236}">
                <a16:creationId xmlns="" xmlns:a16="http://schemas.microsoft.com/office/drawing/2014/main" id="{95E9C728-6A3F-450B-BD62-0574F399B67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56676" name="Slide Number Placeholder 3">
            <a:extLst>
              <a:ext uri="{FF2B5EF4-FFF2-40B4-BE49-F238E27FC236}">
                <a16:creationId xmlns="" xmlns:a16="http://schemas.microsoft.com/office/drawing/2014/main" id="{C34C43E2-CAE3-4677-B839-3BB66267513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BF2E87-8317-470C-9396-CB12025A26E2}" type="slidenum">
              <a:rPr lang="en-CA" altLang="en-US"/>
              <a:pPr eaLnBrk="1" hangingPunct="1"/>
              <a:t>24</a:t>
            </a:fld>
            <a:endParaRPr lang="en-CA"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 xmlns:a16="http://schemas.microsoft.com/office/drawing/2014/main" id="{FC5FF352-6DAA-4971-BD92-FEDE35227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7699" name="Notes Placeholder 2">
            <a:extLst>
              <a:ext uri="{FF2B5EF4-FFF2-40B4-BE49-F238E27FC236}">
                <a16:creationId xmlns="" xmlns:a16="http://schemas.microsoft.com/office/drawing/2014/main" id="{59E80803-7FA0-4CC1-A42E-F1189F87F4D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cs typeface="Calibri"/>
            </a:endParaRPr>
          </a:p>
          <a:p>
            <a:endParaRPr lang="en-CA" altLang="en-US" dirty="0"/>
          </a:p>
        </p:txBody>
      </p:sp>
      <p:sp>
        <p:nvSpPr>
          <p:cNvPr id="157700" name="Slide Number Placeholder 3">
            <a:extLst>
              <a:ext uri="{FF2B5EF4-FFF2-40B4-BE49-F238E27FC236}">
                <a16:creationId xmlns="" xmlns:a16="http://schemas.microsoft.com/office/drawing/2014/main" id="{4EF850CC-5E28-4E96-9FE7-D8B909F40FC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FDD3FD-C792-4DC1-A486-4D94FDB3C9C0}" type="slidenum">
              <a:rPr lang="en-CA" altLang="en-US"/>
              <a:pPr eaLnBrk="1" hangingPunct="1"/>
              <a:t>26</a:t>
            </a:fld>
            <a:endParaRPr lang="en-CA"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 xmlns:a16="http://schemas.microsoft.com/office/drawing/2014/main" id="{256571A7-07D2-44FE-91E0-CD172F2151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0291" name="Notes Placeholder 2">
            <a:extLst>
              <a:ext uri="{FF2B5EF4-FFF2-40B4-BE49-F238E27FC236}">
                <a16:creationId xmlns="" xmlns:a16="http://schemas.microsoft.com/office/drawing/2014/main" id="{DCDEDC75-87DF-4FDB-B07A-50307FA7D0A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140292" name="Slide Number Placeholder 3">
            <a:extLst>
              <a:ext uri="{FF2B5EF4-FFF2-40B4-BE49-F238E27FC236}">
                <a16:creationId xmlns="" xmlns:a16="http://schemas.microsoft.com/office/drawing/2014/main" id="{C596B8C9-99FA-4B23-B2B1-CB8DED13A86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8320F8-3493-4FEE-91D5-2685B7B55263}" type="slidenum">
              <a:rPr lang="en-CA" altLang="en-US"/>
              <a:pPr eaLnBrk="1" hangingPunct="1"/>
              <a:t>3</a:t>
            </a:fld>
            <a:endParaRPr lang="en-CA"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 xmlns:a16="http://schemas.microsoft.com/office/drawing/2014/main" id="{DA7612D0-5C4E-4304-AF67-85D47DDB77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8723" name="Notes Placeholder 2">
            <a:extLst>
              <a:ext uri="{FF2B5EF4-FFF2-40B4-BE49-F238E27FC236}">
                <a16:creationId xmlns="" xmlns:a16="http://schemas.microsoft.com/office/drawing/2014/main" id="{EE1C0872-D236-4D49-87EA-0AFA464C67C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p:txBody>
      </p:sp>
      <p:sp>
        <p:nvSpPr>
          <p:cNvPr id="158724" name="Slide Number Placeholder 3">
            <a:extLst>
              <a:ext uri="{FF2B5EF4-FFF2-40B4-BE49-F238E27FC236}">
                <a16:creationId xmlns="" xmlns:a16="http://schemas.microsoft.com/office/drawing/2014/main" id="{F39BBD7E-6634-4BC2-9C19-C5E8469A7E3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ABB4CA-97DA-4B1A-838B-9B8C4CDF4652}" type="slidenum">
              <a:rPr lang="en-CA" altLang="en-US"/>
              <a:pPr eaLnBrk="1" hangingPunct="1"/>
              <a:t>27</a:t>
            </a:fld>
            <a:endParaRPr lang="en-CA"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 xmlns:a16="http://schemas.microsoft.com/office/drawing/2014/main" id="{07AF57D9-F362-420D-830A-854D7EDF4E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6DC4E243-955B-417B-9383-A8AE75A7E0CD}"/>
              </a:ext>
            </a:extLst>
          </p:cNvPr>
          <p:cNvSpPr>
            <a:spLocks noGrp="1"/>
          </p:cNvSpPr>
          <p:nvPr>
            <p:ph type="body" idx="1"/>
          </p:nvPr>
        </p:nvSpPr>
        <p:spPr/>
        <p:txBody>
          <a:bodyPr>
            <a:normAutofit lnSpcReduction="10000"/>
          </a:bodyPr>
          <a:lstStyle/>
          <a:p>
            <a:pPr eaLnBrk="1" fontAlgn="auto" hangingPunct="1">
              <a:spcBef>
                <a:spcPts val="0"/>
              </a:spcBef>
              <a:spcAft>
                <a:spcPts val="0"/>
              </a:spcAft>
              <a:defRPr/>
            </a:pPr>
            <a:endParaRPr lang="en-CA" dirty="0"/>
          </a:p>
          <a:p>
            <a:pPr eaLnBrk="1" fontAlgn="auto" hangingPunct="1">
              <a:spcBef>
                <a:spcPts val="0"/>
              </a:spcBef>
              <a:spcAft>
                <a:spcPts val="0"/>
              </a:spcAft>
              <a:defRPr/>
            </a:pPr>
            <a:endParaRPr lang="en-CA" dirty="0"/>
          </a:p>
        </p:txBody>
      </p:sp>
      <p:sp>
        <p:nvSpPr>
          <p:cNvPr id="159748" name="Slide Number Placeholder 3">
            <a:extLst>
              <a:ext uri="{FF2B5EF4-FFF2-40B4-BE49-F238E27FC236}">
                <a16:creationId xmlns="" xmlns:a16="http://schemas.microsoft.com/office/drawing/2014/main" id="{8463186C-4FD0-46D2-BE2D-D5A70951E95A}"/>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C6C1D1-68EA-4D29-8B48-76781DA8ACFF}" type="slidenum">
              <a:rPr lang="en-CA" altLang="en-US"/>
              <a:pPr eaLnBrk="1" hangingPunct="1"/>
              <a:t>29</a:t>
            </a:fld>
            <a:endParaRPr lang="en-CA"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 xmlns:a16="http://schemas.microsoft.com/office/drawing/2014/main" id="{403366C3-5DEF-4CAC-BDD6-04DC26CE16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0771" name="Notes Placeholder 2">
            <a:extLst>
              <a:ext uri="{FF2B5EF4-FFF2-40B4-BE49-F238E27FC236}">
                <a16:creationId xmlns="" xmlns:a16="http://schemas.microsoft.com/office/drawing/2014/main" id="{4ADD0A04-9B3F-4163-A097-A79D33C5C96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60772" name="Slide Number Placeholder 3">
            <a:extLst>
              <a:ext uri="{FF2B5EF4-FFF2-40B4-BE49-F238E27FC236}">
                <a16:creationId xmlns="" xmlns:a16="http://schemas.microsoft.com/office/drawing/2014/main" id="{09B0D7AC-CFF2-4395-A992-48D3B8AE701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448B3D-3C53-4F6D-8C9B-9D248422FF59}" type="slidenum">
              <a:rPr lang="en-CA" altLang="en-US"/>
              <a:pPr eaLnBrk="1" hangingPunct="1"/>
              <a:t>30</a:t>
            </a:fld>
            <a:endParaRPr lang="en-CA"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 xmlns:a16="http://schemas.microsoft.com/office/drawing/2014/main" id="{ABD39804-F41A-4A74-B64C-B7276E5084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1795" name="Notes Placeholder 2">
            <a:extLst>
              <a:ext uri="{FF2B5EF4-FFF2-40B4-BE49-F238E27FC236}">
                <a16:creationId xmlns="" xmlns:a16="http://schemas.microsoft.com/office/drawing/2014/main" id="{BD3CFCA9-6BAA-445E-AA63-12CF64BE5A7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61796" name="Slide Number Placeholder 3">
            <a:extLst>
              <a:ext uri="{FF2B5EF4-FFF2-40B4-BE49-F238E27FC236}">
                <a16:creationId xmlns="" xmlns:a16="http://schemas.microsoft.com/office/drawing/2014/main" id="{7A7CBECA-99B9-44A3-94D7-6F2F1130868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3E9D8D-3DFD-4693-A174-C61D14D5EEFE}" type="slidenum">
              <a:rPr lang="en-CA" altLang="en-US"/>
              <a:pPr eaLnBrk="1" hangingPunct="1"/>
              <a:t>31</a:t>
            </a:fld>
            <a:endParaRPr lang="en-CA"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 xmlns:a16="http://schemas.microsoft.com/office/drawing/2014/main" id="{0596A211-B8E7-43F8-9A63-F1F80B2637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2819" name="Notes Placeholder 2">
            <a:extLst>
              <a:ext uri="{FF2B5EF4-FFF2-40B4-BE49-F238E27FC236}">
                <a16:creationId xmlns="" xmlns:a16="http://schemas.microsoft.com/office/drawing/2014/main" id="{B82BD6B9-5494-4F15-A8A0-F94C96676D5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62820" name="Slide Number Placeholder 3">
            <a:extLst>
              <a:ext uri="{FF2B5EF4-FFF2-40B4-BE49-F238E27FC236}">
                <a16:creationId xmlns="" xmlns:a16="http://schemas.microsoft.com/office/drawing/2014/main" id="{19D1144A-3DD7-4139-897B-8BD632FE229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631F851-72E8-4AC2-BBE1-F19206FCC893}" type="slidenum">
              <a:rPr lang="en-CA" altLang="en-US"/>
              <a:pPr eaLnBrk="1" hangingPunct="1"/>
              <a:t>32</a:t>
            </a:fld>
            <a:endParaRPr lang="en-CA"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 xmlns:a16="http://schemas.microsoft.com/office/drawing/2014/main" id="{247E476A-BC65-445A-AD68-59C2F7435D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43" name="Notes Placeholder 2">
            <a:extLst>
              <a:ext uri="{FF2B5EF4-FFF2-40B4-BE49-F238E27FC236}">
                <a16:creationId xmlns="" xmlns:a16="http://schemas.microsoft.com/office/drawing/2014/main" id="{BD91D833-492E-4A4D-97FE-06CC932C55E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163844" name="Slide Number Placeholder 3">
            <a:extLst>
              <a:ext uri="{FF2B5EF4-FFF2-40B4-BE49-F238E27FC236}">
                <a16:creationId xmlns="" xmlns:a16="http://schemas.microsoft.com/office/drawing/2014/main" id="{F7184220-E6E4-4AF2-AFC6-5ED1B463A62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E6D1BA-8B34-47F6-B9DF-B79149D4B5BB}" type="slidenum">
              <a:rPr lang="en-CA" altLang="en-US"/>
              <a:pPr eaLnBrk="1" hangingPunct="1"/>
              <a:t>33</a:t>
            </a:fld>
            <a:endParaRPr lang="en-CA"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 xmlns:a16="http://schemas.microsoft.com/office/drawing/2014/main" id="{56D0D38E-F260-441A-A6BE-B18CBAF4F8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352258B5-80A4-484D-9599-3D11EF651DEC}"/>
              </a:ext>
            </a:extLst>
          </p:cNvPr>
          <p:cNvSpPr>
            <a:spLocks noGrp="1"/>
          </p:cNvSpPr>
          <p:nvPr>
            <p:ph type="body" idx="1"/>
          </p:nvPr>
        </p:nvSpPr>
        <p:spPr/>
        <p:txBody>
          <a:bodyPr>
            <a:normAutofit fontScale="92500" lnSpcReduction="20000"/>
          </a:bodyPr>
          <a:lstStyle/>
          <a:p>
            <a:pPr eaLnBrk="1" fontAlgn="auto" hangingPunct="1">
              <a:spcBef>
                <a:spcPts val="0"/>
              </a:spcBef>
              <a:spcAft>
                <a:spcPts val="0"/>
              </a:spcAft>
              <a:defRPr/>
            </a:pPr>
            <a:endParaRPr lang="en-CA" dirty="0">
              <a:cs typeface="Calibri"/>
            </a:endParaRPr>
          </a:p>
          <a:p>
            <a:pPr eaLnBrk="1" fontAlgn="auto" hangingPunct="1">
              <a:spcBef>
                <a:spcPts val="0"/>
              </a:spcBef>
              <a:spcAft>
                <a:spcPts val="0"/>
              </a:spcAft>
              <a:defRPr/>
            </a:pPr>
            <a:endParaRPr lang="en-CA" dirty="0"/>
          </a:p>
          <a:p>
            <a:pPr eaLnBrk="1" fontAlgn="auto" hangingPunct="1">
              <a:spcBef>
                <a:spcPts val="0"/>
              </a:spcBef>
              <a:spcAft>
                <a:spcPts val="0"/>
              </a:spcAft>
              <a:defRPr/>
            </a:pPr>
            <a:endParaRPr lang="en-CA" dirty="0"/>
          </a:p>
          <a:p>
            <a:pPr eaLnBrk="1" fontAlgn="auto" hangingPunct="1">
              <a:spcBef>
                <a:spcPts val="0"/>
              </a:spcBef>
              <a:spcAft>
                <a:spcPts val="0"/>
              </a:spcAft>
              <a:defRPr/>
            </a:pPr>
            <a:endParaRPr lang="en-CA" dirty="0"/>
          </a:p>
        </p:txBody>
      </p:sp>
      <p:sp>
        <p:nvSpPr>
          <p:cNvPr id="164868" name="Slide Number Placeholder 3">
            <a:extLst>
              <a:ext uri="{FF2B5EF4-FFF2-40B4-BE49-F238E27FC236}">
                <a16:creationId xmlns="" xmlns:a16="http://schemas.microsoft.com/office/drawing/2014/main" id="{AA047F6A-97FF-4805-AA37-A49BAD598CE0}"/>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29C56E-6239-40C9-9F89-4016A268F60B}" type="slidenum">
              <a:rPr lang="en-CA" altLang="en-US"/>
              <a:pPr eaLnBrk="1" hangingPunct="1"/>
              <a:t>34</a:t>
            </a:fld>
            <a:endParaRPr lang="en-CA"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 xmlns:a16="http://schemas.microsoft.com/office/drawing/2014/main" id="{602EB4FA-11E2-4468-81DF-C83FF1FC31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5891" name="Notes Placeholder 2">
            <a:extLst>
              <a:ext uri="{FF2B5EF4-FFF2-40B4-BE49-F238E27FC236}">
                <a16:creationId xmlns="" xmlns:a16="http://schemas.microsoft.com/office/drawing/2014/main" id="{FFE03345-1BFA-4545-BC73-DE5BDD7326A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endParaRPr lang="en-CA" altLang="en-US" dirty="0"/>
          </a:p>
        </p:txBody>
      </p:sp>
      <p:sp>
        <p:nvSpPr>
          <p:cNvPr id="165892" name="Slide Number Placeholder 3">
            <a:extLst>
              <a:ext uri="{FF2B5EF4-FFF2-40B4-BE49-F238E27FC236}">
                <a16:creationId xmlns="" xmlns:a16="http://schemas.microsoft.com/office/drawing/2014/main" id="{A09A14B2-B992-4953-9C8A-AD0FCE330380}"/>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ACFDF8-0FF0-48FB-A678-398A0F2E1BEB}" type="slidenum">
              <a:rPr lang="en-CA" altLang="en-US"/>
              <a:pPr eaLnBrk="1" hangingPunct="1"/>
              <a:t>35</a:t>
            </a:fld>
            <a:endParaRPr lang="en-CA"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 xmlns:a16="http://schemas.microsoft.com/office/drawing/2014/main" id="{41494BFC-2C24-4AC8-B3F3-4249A843C3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6915" name="Notes Placeholder 2">
            <a:extLst>
              <a:ext uri="{FF2B5EF4-FFF2-40B4-BE49-F238E27FC236}">
                <a16:creationId xmlns="" xmlns:a16="http://schemas.microsoft.com/office/drawing/2014/main" id="{2BD2CD53-207A-4B14-9436-E7E936CB0E1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166916" name="Slide Number Placeholder 3">
            <a:extLst>
              <a:ext uri="{FF2B5EF4-FFF2-40B4-BE49-F238E27FC236}">
                <a16:creationId xmlns="" xmlns:a16="http://schemas.microsoft.com/office/drawing/2014/main" id="{DFF3A772-D0B5-4B72-BA25-6B862293E41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9FCD6D-8124-41FA-B17C-DC82EA00FD68}" type="slidenum">
              <a:rPr lang="en-CA" altLang="en-US"/>
              <a:pPr eaLnBrk="1" hangingPunct="1"/>
              <a:t>37</a:t>
            </a:fld>
            <a:endParaRPr lang="en-CA"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 xmlns:a16="http://schemas.microsoft.com/office/drawing/2014/main" id="{612F2635-5884-4C05-B398-1A179B1015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7939" name="Notes Placeholder 2">
            <a:extLst>
              <a:ext uri="{FF2B5EF4-FFF2-40B4-BE49-F238E27FC236}">
                <a16:creationId xmlns="" xmlns:a16="http://schemas.microsoft.com/office/drawing/2014/main" id="{622F26D1-15EB-4FF4-B253-B8C73A54775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67940" name="Slide Number Placeholder 3">
            <a:extLst>
              <a:ext uri="{FF2B5EF4-FFF2-40B4-BE49-F238E27FC236}">
                <a16:creationId xmlns="" xmlns:a16="http://schemas.microsoft.com/office/drawing/2014/main" id="{58A3C0EB-B2FB-4E8E-97CE-001D89DFC46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FA32FB-D487-4BB3-AC05-33DA0252E769}" type="slidenum">
              <a:rPr lang="en-CA" altLang="en-US"/>
              <a:pPr eaLnBrk="1" hangingPunct="1"/>
              <a:t>38</a:t>
            </a:fld>
            <a:endParaRPr lang="en-CA"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 xmlns:a16="http://schemas.microsoft.com/office/drawing/2014/main" id="{1BE32AB4-BFA6-4B95-A466-7F05131F7E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1315" name="Notes Placeholder 2">
            <a:extLst>
              <a:ext uri="{FF2B5EF4-FFF2-40B4-BE49-F238E27FC236}">
                <a16:creationId xmlns="" xmlns:a16="http://schemas.microsoft.com/office/drawing/2014/main" id="{1BAE123B-C2C1-43DF-B70F-EF9EE6625F5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cs typeface="Calibri"/>
            </a:endParaRPr>
          </a:p>
          <a:p>
            <a:endParaRPr lang="en-CA" altLang="en-US" dirty="0"/>
          </a:p>
          <a:p>
            <a:endParaRPr lang="en-CA" altLang="en-US" dirty="0"/>
          </a:p>
          <a:p>
            <a:r>
              <a:rPr lang="en-CA" altLang="en-US" dirty="0"/>
              <a:t> </a:t>
            </a:r>
            <a:endParaRPr lang="en-CA" altLang="en-US" dirty="0">
              <a:cs typeface="Calibri"/>
            </a:endParaRPr>
          </a:p>
          <a:p>
            <a:endParaRPr lang="en-CA" altLang="en-US" dirty="0"/>
          </a:p>
          <a:p>
            <a:endParaRPr lang="en-CA" altLang="en-US" dirty="0"/>
          </a:p>
        </p:txBody>
      </p:sp>
      <p:sp>
        <p:nvSpPr>
          <p:cNvPr id="141316" name="Slide Number Placeholder 3">
            <a:extLst>
              <a:ext uri="{FF2B5EF4-FFF2-40B4-BE49-F238E27FC236}">
                <a16:creationId xmlns="" xmlns:a16="http://schemas.microsoft.com/office/drawing/2014/main" id="{B8596445-8732-4CEF-B25F-A2DFE9869D3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F7B972-5E45-4A3E-A7C1-7A9891087416}" type="slidenum">
              <a:rPr lang="en-CA" altLang="en-US"/>
              <a:pPr eaLnBrk="1" hangingPunct="1"/>
              <a:t>4</a:t>
            </a:fld>
            <a:endParaRPr lang="en-CA"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 xmlns:a16="http://schemas.microsoft.com/office/drawing/2014/main" id="{5C76F01C-9D64-45B0-8422-3A8E2C0F90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8963" name="Notes Placeholder 2">
            <a:extLst>
              <a:ext uri="{FF2B5EF4-FFF2-40B4-BE49-F238E27FC236}">
                <a16:creationId xmlns="" xmlns:a16="http://schemas.microsoft.com/office/drawing/2014/main" id="{F535BEB1-1EE0-43EB-BA55-F1A1B120FB9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68964" name="Slide Number Placeholder 3">
            <a:extLst>
              <a:ext uri="{FF2B5EF4-FFF2-40B4-BE49-F238E27FC236}">
                <a16:creationId xmlns="" xmlns:a16="http://schemas.microsoft.com/office/drawing/2014/main" id="{53FC7A3B-ED76-4038-80A9-2778627C9F7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46E199-E110-4D9D-8FB3-F89A5D646854}" type="slidenum">
              <a:rPr lang="en-CA" altLang="en-US"/>
              <a:pPr eaLnBrk="1" hangingPunct="1"/>
              <a:t>40</a:t>
            </a:fld>
            <a:endParaRPr lang="en-CA"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 xmlns:a16="http://schemas.microsoft.com/office/drawing/2014/main" id="{D67DEAC2-47F6-43F0-9671-013C3A62FD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9987" name="Notes Placeholder 2">
            <a:extLst>
              <a:ext uri="{FF2B5EF4-FFF2-40B4-BE49-F238E27FC236}">
                <a16:creationId xmlns="" xmlns:a16="http://schemas.microsoft.com/office/drawing/2014/main" id="{A6C609A8-82CE-4BE1-8523-67C5B60600A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169988" name="Slide Number Placeholder 3">
            <a:extLst>
              <a:ext uri="{FF2B5EF4-FFF2-40B4-BE49-F238E27FC236}">
                <a16:creationId xmlns="" xmlns:a16="http://schemas.microsoft.com/office/drawing/2014/main" id="{A8970906-2D91-4F3C-A2BA-D27473FDF9E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9B3C1D6-F49D-4C3E-A856-ED4E7A18ED9F}" type="slidenum">
              <a:rPr lang="en-CA" altLang="en-US"/>
              <a:pPr eaLnBrk="1" hangingPunct="1"/>
              <a:t>41</a:t>
            </a:fld>
            <a:endParaRPr lang="en-CA"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 xmlns:a16="http://schemas.microsoft.com/office/drawing/2014/main" id="{4F727F7F-9A1A-4012-BCD8-C1A0A07F01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1011" name="Notes Placeholder 2">
            <a:extLst>
              <a:ext uri="{FF2B5EF4-FFF2-40B4-BE49-F238E27FC236}">
                <a16:creationId xmlns="" xmlns:a16="http://schemas.microsoft.com/office/drawing/2014/main" id="{AF79811D-E495-4F6B-86F6-FA744019D02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71012" name="Slide Number Placeholder 3">
            <a:extLst>
              <a:ext uri="{FF2B5EF4-FFF2-40B4-BE49-F238E27FC236}">
                <a16:creationId xmlns="" xmlns:a16="http://schemas.microsoft.com/office/drawing/2014/main" id="{FAEEB999-542D-4383-83DF-05258F5BF7F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B20F6D-1C73-4B37-8C1F-25540443D4ED}" type="slidenum">
              <a:rPr lang="en-CA" altLang="en-US"/>
              <a:pPr eaLnBrk="1" hangingPunct="1"/>
              <a:t>42</a:t>
            </a:fld>
            <a:endParaRPr lang="en-CA"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 xmlns:a16="http://schemas.microsoft.com/office/drawing/2014/main" id="{3D5F8727-811F-43DA-8572-073EE7E07E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A0488493-7C4B-434F-961A-5A4B98A61F0F}"/>
              </a:ext>
            </a:extLst>
          </p:cNvPr>
          <p:cNvSpPr>
            <a:spLocks noGrp="1"/>
          </p:cNvSpPr>
          <p:nvPr>
            <p:ph type="body" idx="1"/>
          </p:nvPr>
        </p:nvSpPr>
        <p:spPr/>
        <p:txBody>
          <a:bodyPr>
            <a:normAutofit fontScale="92500"/>
          </a:bodyPr>
          <a:lstStyle/>
          <a:p>
            <a:pPr>
              <a:defRPr/>
            </a:pPr>
            <a:endParaRPr lang="en-CA" dirty="0">
              <a:latin typeface="Times New Roman"/>
              <a:ea typeface="Calibri" pitchFamily="34" charset="0"/>
              <a:cs typeface="Times New Roman" pitchFamily="18" charset="0"/>
            </a:endParaRPr>
          </a:p>
          <a:p>
            <a:pPr>
              <a:defRPr/>
            </a:pPr>
            <a:endParaRPr lang="en-CA" dirty="0"/>
          </a:p>
        </p:txBody>
      </p:sp>
      <p:sp>
        <p:nvSpPr>
          <p:cNvPr id="172036" name="Slide Number Placeholder 3">
            <a:extLst>
              <a:ext uri="{FF2B5EF4-FFF2-40B4-BE49-F238E27FC236}">
                <a16:creationId xmlns="" xmlns:a16="http://schemas.microsoft.com/office/drawing/2014/main" id="{91F220A0-3A5C-48E2-9F90-7E2A2E11433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D58C58-22E7-4A68-BEB4-68E6C29B7FAC}" type="slidenum">
              <a:rPr lang="en-CA" altLang="en-US"/>
              <a:pPr eaLnBrk="1" hangingPunct="1"/>
              <a:t>43</a:t>
            </a:fld>
            <a:endParaRPr lang="en-CA"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 xmlns:a16="http://schemas.microsoft.com/office/drawing/2014/main" id="{AFB33954-4E49-436A-BFCD-59153FED0D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3059" name="Notes Placeholder 2">
            <a:extLst>
              <a:ext uri="{FF2B5EF4-FFF2-40B4-BE49-F238E27FC236}">
                <a16:creationId xmlns="" xmlns:a16="http://schemas.microsoft.com/office/drawing/2014/main" id="{932400B1-9253-4CC0-B313-33D0F936AAD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73060" name="Slide Number Placeholder 3">
            <a:extLst>
              <a:ext uri="{FF2B5EF4-FFF2-40B4-BE49-F238E27FC236}">
                <a16:creationId xmlns="" xmlns:a16="http://schemas.microsoft.com/office/drawing/2014/main" id="{78EBAC29-D2C1-43D6-9985-70C92F3CB50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C6EA80-25DD-43CC-AC9B-16F99780E429}" type="slidenum">
              <a:rPr lang="en-CA" altLang="en-US"/>
              <a:pPr eaLnBrk="1" hangingPunct="1"/>
              <a:t>44</a:t>
            </a:fld>
            <a:endParaRPr lang="en-CA"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 xmlns:a16="http://schemas.microsoft.com/office/drawing/2014/main" id="{5CDA36DE-475C-475B-AFF8-0A9F9026B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083" name="Notes Placeholder 2">
            <a:extLst>
              <a:ext uri="{FF2B5EF4-FFF2-40B4-BE49-F238E27FC236}">
                <a16:creationId xmlns="" xmlns:a16="http://schemas.microsoft.com/office/drawing/2014/main" id="{EDC21C64-EA39-439F-A3D7-5F4D3072E9D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174084" name="Slide Number Placeholder 3">
            <a:extLst>
              <a:ext uri="{FF2B5EF4-FFF2-40B4-BE49-F238E27FC236}">
                <a16:creationId xmlns="" xmlns:a16="http://schemas.microsoft.com/office/drawing/2014/main" id="{F3E6DAC8-C4BA-4418-BE3E-C70EB2B8403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C4635E-7708-4A8A-8FAD-A146E59A6912}" type="slidenum">
              <a:rPr lang="en-CA" altLang="en-US"/>
              <a:pPr eaLnBrk="1" hangingPunct="1"/>
              <a:t>45</a:t>
            </a:fld>
            <a:endParaRPr lang="en-CA"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 xmlns:a16="http://schemas.microsoft.com/office/drawing/2014/main" id="{BE4C11EF-21A9-419F-B949-148A13D8EA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5107" name="Notes Placeholder 2">
            <a:extLst>
              <a:ext uri="{FF2B5EF4-FFF2-40B4-BE49-F238E27FC236}">
                <a16:creationId xmlns="" xmlns:a16="http://schemas.microsoft.com/office/drawing/2014/main" id="{053A2D0A-2963-49A2-9A6B-7449579043C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r>
              <a:rPr lang="en-CA" altLang="en-US" dirty="0"/>
              <a:t> </a:t>
            </a:r>
            <a:endParaRPr lang="en-CA" altLang="en-US" dirty="0">
              <a:cs typeface="Calibri"/>
            </a:endParaRPr>
          </a:p>
          <a:p>
            <a:pPr eaLnBrk="1" hangingPunct="1">
              <a:spcBef>
                <a:spcPct val="0"/>
              </a:spcBef>
            </a:pPr>
            <a:endParaRPr lang="en-CA" altLang="en-US" dirty="0"/>
          </a:p>
        </p:txBody>
      </p:sp>
      <p:sp>
        <p:nvSpPr>
          <p:cNvPr id="175108" name="Slide Number Placeholder 3">
            <a:extLst>
              <a:ext uri="{FF2B5EF4-FFF2-40B4-BE49-F238E27FC236}">
                <a16:creationId xmlns="" xmlns:a16="http://schemas.microsoft.com/office/drawing/2014/main" id="{1A8C4225-D850-4ED9-9119-377CDED5AE4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13A07B-24E2-4D5D-8200-B0F9B2939C05}" type="slidenum">
              <a:rPr lang="en-CA" altLang="en-US"/>
              <a:pPr eaLnBrk="1" hangingPunct="1"/>
              <a:t>47</a:t>
            </a:fld>
            <a:endParaRPr lang="en-CA"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 xmlns:a16="http://schemas.microsoft.com/office/drawing/2014/main" id="{182CBCB0-04D5-4B0E-BEA8-F5244757A6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6131" name="Notes Placeholder 2">
            <a:extLst>
              <a:ext uri="{FF2B5EF4-FFF2-40B4-BE49-F238E27FC236}">
                <a16:creationId xmlns="" xmlns:a16="http://schemas.microsoft.com/office/drawing/2014/main" id="{99FA817F-F7F5-4A8B-A02C-EF5D2A0299A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76132" name="Slide Number Placeholder 3">
            <a:extLst>
              <a:ext uri="{FF2B5EF4-FFF2-40B4-BE49-F238E27FC236}">
                <a16:creationId xmlns="" xmlns:a16="http://schemas.microsoft.com/office/drawing/2014/main" id="{BEA34452-BD12-436D-9157-C0D0F2B60DF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943B77-495D-49A8-8424-9EA9378652A8}" type="slidenum">
              <a:rPr lang="en-CA" altLang="en-US"/>
              <a:pPr eaLnBrk="1" hangingPunct="1"/>
              <a:t>49</a:t>
            </a:fld>
            <a:endParaRPr lang="en-CA"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 xmlns:a16="http://schemas.microsoft.com/office/drawing/2014/main" id="{D66366C5-DCE5-46FE-9E68-77FAC9FAD7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7155" name="Notes Placeholder 2">
            <a:extLst>
              <a:ext uri="{FF2B5EF4-FFF2-40B4-BE49-F238E27FC236}">
                <a16:creationId xmlns="" xmlns:a16="http://schemas.microsoft.com/office/drawing/2014/main" id="{39C70F52-F89F-43AD-94B2-F86B4256952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77156" name="Slide Number Placeholder 3">
            <a:extLst>
              <a:ext uri="{FF2B5EF4-FFF2-40B4-BE49-F238E27FC236}">
                <a16:creationId xmlns="" xmlns:a16="http://schemas.microsoft.com/office/drawing/2014/main" id="{AC3F70CD-9BC4-4D25-A083-50CEF43D050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0C5A44-26D1-428A-9911-DEE27F3B0D62}" type="slidenum">
              <a:rPr lang="en-CA" altLang="en-US"/>
              <a:pPr eaLnBrk="1" hangingPunct="1"/>
              <a:t>50</a:t>
            </a:fld>
            <a:endParaRPr lang="en-CA"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 xmlns:a16="http://schemas.microsoft.com/office/drawing/2014/main" id="{9E665895-30E6-4309-A053-DD029B4F26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8179" name="Notes Placeholder 2">
            <a:extLst>
              <a:ext uri="{FF2B5EF4-FFF2-40B4-BE49-F238E27FC236}">
                <a16:creationId xmlns="" xmlns:a16="http://schemas.microsoft.com/office/drawing/2014/main" id="{C78F5B00-7B0A-480A-9862-E3F9147E1FB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78180" name="Slide Number Placeholder 3">
            <a:extLst>
              <a:ext uri="{FF2B5EF4-FFF2-40B4-BE49-F238E27FC236}">
                <a16:creationId xmlns="" xmlns:a16="http://schemas.microsoft.com/office/drawing/2014/main" id="{9261C750-E693-4731-965D-24E0A949F52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3D0CC3-D4FA-485D-A7FE-5E1775EC8D2B}" type="slidenum">
              <a:rPr lang="en-CA" altLang="en-US"/>
              <a:pPr eaLnBrk="1" hangingPunct="1"/>
              <a:t>51</a:t>
            </a:fld>
            <a:endParaRPr lang="en-CA"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 xmlns:a16="http://schemas.microsoft.com/office/drawing/2014/main" id="{E340FD91-C21C-4944-B273-EADF78DC22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2339" name="Notes Placeholder 2">
            <a:extLst>
              <a:ext uri="{FF2B5EF4-FFF2-40B4-BE49-F238E27FC236}">
                <a16:creationId xmlns="" xmlns:a16="http://schemas.microsoft.com/office/drawing/2014/main" id="{7A0D141C-4909-46A8-BB90-9B27CB9AE85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cs typeface="Calibri"/>
            </a:endParaRPr>
          </a:p>
        </p:txBody>
      </p:sp>
      <p:sp>
        <p:nvSpPr>
          <p:cNvPr id="142340" name="Slide Number Placeholder 3">
            <a:extLst>
              <a:ext uri="{FF2B5EF4-FFF2-40B4-BE49-F238E27FC236}">
                <a16:creationId xmlns="" xmlns:a16="http://schemas.microsoft.com/office/drawing/2014/main" id="{375708C2-6DE8-429D-8B24-61585D66338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21B31B-291E-4BBF-922D-CE4B03C4A536}" type="slidenum">
              <a:rPr lang="en-CA" altLang="en-US"/>
              <a:pPr eaLnBrk="1" hangingPunct="1"/>
              <a:t>5</a:t>
            </a:fld>
            <a:endParaRPr lang="en-CA"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 xmlns:a16="http://schemas.microsoft.com/office/drawing/2014/main" id="{B8BC9512-B0C6-459B-AB01-7ACA2B2B4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9203" name="Notes Placeholder 2">
            <a:extLst>
              <a:ext uri="{FF2B5EF4-FFF2-40B4-BE49-F238E27FC236}">
                <a16:creationId xmlns="" xmlns:a16="http://schemas.microsoft.com/office/drawing/2014/main" id="{D95D8E0F-7527-4A44-A7C8-7C682921FCB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 </a:t>
            </a:r>
          </a:p>
          <a:p>
            <a:pPr eaLnBrk="1" hangingPunct="1">
              <a:spcBef>
                <a:spcPct val="0"/>
              </a:spcBef>
            </a:pPr>
            <a:endParaRPr lang="en-CA" altLang="en-US" dirty="0"/>
          </a:p>
        </p:txBody>
      </p:sp>
      <p:sp>
        <p:nvSpPr>
          <p:cNvPr id="179204" name="Slide Number Placeholder 3">
            <a:extLst>
              <a:ext uri="{FF2B5EF4-FFF2-40B4-BE49-F238E27FC236}">
                <a16:creationId xmlns="" xmlns:a16="http://schemas.microsoft.com/office/drawing/2014/main" id="{2ECECFA9-5FCA-449D-B63E-13E1FA0E0AE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8B901F-A42C-40D2-9BD8-387F8C89D9BE}" type="slidenum">
              <a:rPr lang="en-CA" altLang="en-US"/>
              <a:pPr eaLnBrk="1" hangingPunct="1"/>
              <a:t>53</a:t>
            </a:fld>
            <a:endParaRPr lang="en-CA"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 xmlns:a16="http://schemas.microsoft.com/office/drawing/2014/main" id="{B2B76239-866F-4710-9D25-B399707752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0227" name="Notes Placeholder 2">
            <a:extLst>
              <a:ext uri="{FF2B5EF4-FFF2-40B4-BE49-F238E27FC236}">
                <a16:creationId xmlns="" xmlns:a16="http://schemas.microsoft.com/office/drawing/2014/main" id="{1FE05831-6614-4B3B-B172-E257223DFD6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80228" name="Slide Number Placeholder 3">
            <a:extLst>
              <a:ext uri="{FF2B5EF4-FFF2-40B4-BE49-F238E27FC236}">
                <a16:creationId xmlns="" xmlns:a16="http://schemas.microsoft.com/office/drawing/2014/main" id="{8663F137-EDA0-463C-B74F-730B149D218A}"/>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1206F8-422F-42B3-9236-FA74ACDDB29C}" type="slidenum">
              <a:rPr lang="en-CA" altLang="en-US"/>
              <a:pPr eaLnBrk="1" hangingPunct="1"/>
              <a:t>54</a:t>
            </a:fld>
            <a:endParaRPr lang="en-CA"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 xmlns:a16="http://schemas.microsoft.com/office/drawing/2014/main" id="{C8FC94CD-04CD-4321-A8C6-3BBCFDFCC2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1251" name="Notes Placeholder 2">
            <a:extLst>
              <a:ext uri="{FF2B5EF4-FFF2-40B4-BE49-F238E27FC236}">
                <a16:creationId xmlns="" xmlns:a16="http://schemas.microsoft.com/office/drawing/2014/main" id="{C973A4AA-AAEE-4E2D-838D-D6795521066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81252" name="Slide Number Placeholder 3">
            <a:extLst>
              <a:ext uri="{FF2B5EF4-FFF2-40B4-BE49-F238E27FC236}">
                <a16:creationId xmlns="" xmlns:a16="http://schemas.microsoft.com/office/drawing/2014/main" id="{F4310EE7-E9F6-4F37-8ECC-66BCC5E67A5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0E330C-DC04-42C6-B26A-1A05F67884A8}" type="slidenum">
              <a:rPr lang="en-CA" altLang="en-US"/>
              <a:pPr eaLnBrk="1" hangingPunct="1"/>
              <a:t>55</a:t>
            </a:fld>
            <a:endParaRPr lang="en-CA"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 xmlns:a16="http://schemas.microsoft.com/office/drawing/2014/main" id="{E5EA1A17-4262-4782-9CCC-074B002EB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2275" name="Notes Placeholder 2">
            <a:extLst>
              <a:ext uri="{FF2B5EF4-FFF2-40B4-BE49-F238E27FC236}">
                <a16:creationId xmlns="" xmlns:a16="http://schemas.microsoft.com/office/drawing/2014/main" id="{40844A0E-5588-4393-A1B4-D4329C41907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cs typeface="Calibri"/>
            </a:endParaRPr>
          </a:p>
          <a:p>
            <a:endParaRPr lang="en-CA" altLang="en-US" dirty="0"/>
          </a:p>
        </p:txBody>
      </p:sp>
      <p:sp>
        <p:nvSpPr>
          <p:cNvPr id="182276" name="Slide Number Placeholder 3">
            <a:extLst>
              <a:ext uri="{FF2B5EF4-FFF2-40B4-BE49-F238E27FC236}">
                <a16:creationId xmlns="" xmlns:a16="http://schemas.microsoft.com/office/drawing/2014/main" id="{781DDAFD-1B0A-412B-B9E6-1D84F8D0ACA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870E87-AA77-4A55-BA0F-A93C9E31928A}" type="slidenum">
              <a:rPr lang="en-CA" altLang="en-US"/>
              <a:pPr eaLnBrk="1" hangingPunct="1"/>
              <a:t>56</a:t>
            </a:fld>
            <a:endParaRPr lang="en-CA"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 xmlns:a16="http://schemas.microsoft.com/office/drawing/2014/main" id="{1FE9C7CB-0F48-4C9D-A2E8-721D8B942E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0C1D1042-F770-403D-826E-D836F6B83297}"/>
              </a:ext>
            </a:extLst>
          </p:cNvPr>
          <p:cNvSpPr>
            <a:spLocks noGrp="1"/>
          </p:cNvSpPr>
          <p:nvPr>
            <p:ph type="body" idx="1"/>
          </p:nvPr>
        </p:nvSpPr>
        <p:spPr/>
        <p:txBody>
          <a:bodyPr>
            <a:normAutofit fontScale="70000" lnSpcReduction="20000"/>
          </a:bodyPr>
          <a:lstStyle/>
          <a:p>
            <a:pPr>
              <a:defRPr/>
            </a:pPr>
            <a:endParaRPr lang="en-CA" dirty="0"/>
          </a:p>
        </p:txBody>
      </p:sp>
      <p:sp>
        <p:nvSpPr>
          <p:cNvPr id="183300" name="Slide Number Placeholder 3">
            <a:extLst>
              <a:ext uri="{FF2B5EF4-FFF2-40B4-BE49-F238E27FC236}">
                <a16:creationId xmlns="" xmlns:a16="http://schemas.microsoft.com/office/drawing/2014/main" id="{529B9230-50E7-4412-85E8-769DF5C1E1D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08B84F-723F-4A8F-9CC4-E2C5C5BF055F}" type="slidenum">
              <a:rPr lang="en-CA" altLang="en-US"/>
              <a:pPr eaLnBrk="1" hangingPunct="1"/>
              <a:t>57</a:t>
            </a:fld>
            <a:endParaRPr lang="en-CA"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 xmlns:a16="http://schemas.microsoft.com/office/drawing/2014/main" id="{A2D68CD1-C791-49B8-8E20-06BDFA213B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23" name="Notes Placeholder 2">
            <a:extLst>
              <a:ext uri="{FF2B5EF4-FFF2-40B4-BE49-F238E27FC236}">
                <a16:creationId xmlns="" xmlns:a16="http://schemas.microsoft.com/office/drawing/2014/main" id="{0D8F4150-D1FE-4E92-B50E-CDB0FC46EF9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cs typeface="Calibri"/>
            </a:endParaRPr>
          </a:p>
        </p:txBody>
      </p:sp>
      <p:sp>
        <p:nvSpPr>
          <p:cNvPr id="184324" name="Slide Number Placeholder 3">
            <a:extLst>
              <a:ext uri="{FF2B5EF4-FFF2-40B4-BE49-F238E27FC236}">
                <a16:creationId xmlns="" xmlns:a16="http://schemas.microsoft.com/office/drawing/2014/main" id="{477F4FDF-2A26-4D13-A38F-D380EA19825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B08E02-7655-4A91-8B35-D85BFD2535E5}" type="slidenum">
              <a:rPr lang="en-CA" altLang="en-US"/>
              <a:pPr eaLnBrk="1" hangingPunct="1"/>
              <a:t>58</a:t>
            </a:fld>
            <a:endParaRPr lang="en-CA"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 xmlns:a16="http://schemas.microsoft.com/office/drawing/2014/main" id="{AE17DC68-55D0-4F82-A86D-27794BF698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5347" name="Notes Placeholder 2">
            <a:extLst>
              <a:ext uri="{FF2B5EF4-FFF2-40B4-BE49-F238E27FC236}">
                <a16:creationId xmlns="" xmlns:a16="http://schemas.microsoft.com/office/drawing/2014/main" id="{B7DB32F7-675E-4E8C-A091-E4EF7D7A5F6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endParaRPr lang="en-CA" altLang="en-US" dirty="0"/>
          </a:p>
        </p:txBody>
      </p:sp>
      <p:sp>
        <p:nvSpPr>
          <p:cNvPr id="185348" name="Slide Number Placeholder 3">
            <a:extLst>
              <a:ext uri="{FF2B5EF4-FFF2-40B4-BE49-F238E27FC236}">
                <a16:creationId xmlns="" xmlns:a16="http://schemas.microsoft.com/office/drawing/2014/main" id="{3BF51479-8D6E-403A-A423-E457675AB17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4823AA-85CF-4AE7-ABE3-70D29CBB788D}" type="slidenum">
              <a:rPr lang="en-CA" altLang="en-US"/>
              <a:pPr eaLnBrk="1" hangingPunct="1"/>
              <a:t>59</a:t>
            </a:fld>
            <a:endParaRPr lang="en-CA"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 xmlns:a16="http://schemas.microsoft.com/office/drawing/2014/main" id="{2FFDA45F-696D-4534-A9C4-34428BBFB5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142AACC2-86B9-4506-95AB-CBEE27E8D56F}"/>
              </a:ext>
            </a:extLst>
          </p:cNvPr>
          <p:cNvSpPr>
            <a:spLocks noGrp="1"/>
          </p:cNvSpPr>
          <p:nvPr>
            <p:ph type="body" idx="1"/>
          </p:nvPr>
        </p:nvSpPr>
        <p:spPr/>
        <p:txBody>
          <a:bodyPr>
            <a:normAutofit fontScale="92500" lnSpcReduction="20000"/>
          </a:bodyPr>
          <a:lstStyle/>
          <a:p>
            <a:pPr eaLnBrk="1" fontAlgn="auto" hangingPunct="1">
              <a:spcBef>
                <a:spcPts val="0"/>
              </a:spcBef>
              <a:spcAft>
                <a:spcPts val="0"/>
              </a:spcAft>
              <a:defRPr/>
            </a:pPr>
            <a:endParaRPr lang="en-CA" dirty="0"/>
          </a:p>
          <a:p>
            <a:pPr eaLnBrk="1" fontAlgn="auto" hangingPunct="1">
              <a:spcBef>
                <a:spcPts val="0"/>
              </a:spcBef>
              <a:spcAft>
                <a:spcPts val="0"/>
              </a:spcAft>
              <a:defRPr/>
            </a:pPr>
            <a:endParaRPr lang="en-CA" dirty="0"/>
          </a:p>
        </p:txBody>
      </p:sp>
      <p:sp>
        <p:nvSpPr>
          <p:cNvPr id="186372" name="Slide Number Placeholder 3">
            <a:extLst>
              <a:ext uri="{FF2B5EF4-FFF2-40B4-BE49-F238E27FC236}">
                <a16:creationId xmlns="" xmlns:a16="http://schemas.microsoft.com/office/drawing/2014/main" id="{75B04521-9D3A-4F1D-872A-4B31C3D2432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2C09FC-94AC-4C90-A596-941691277A50}" type="slidenum">
              <a:rPr lang="en-CA" altLang="en-US"/>
              <a:pPr eaLnBrk="1" hangingPunct="1"/>
              <a:t>60</a:t>
            </a:fld>
            <a:endParaRPr lang="en-CA"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 xmlns:a16="http://schemas.microsoft.com/office/drawing/2014/main" id="{020C23D5-DE06-4DA0-B7C4-0C0C58CF87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7395" name="Notes Placeholder 2">
            <a:extLst>
              <a:ext uri="{FF2B5EF4-FFF2-40B4-BE49-F238E27FC236}">
                <a16:creationId xmlns="" xmlns:a16="http://schemas.microsoft.com/office/drawing/2014/main" id="{E25212BF-9F35-41F4-B41F-67F34075C11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Popular Films</a:t>
            </a:r>
          </a:p>
        </p:txBody>
      </p:sp>
      <p:sp>
        <p:nvSpPr>
          <p:cNvPr id="187396" name="Slide Number Placeholder 3">
            <a:extLst>
              <a:ext uri="{FF2B5EF4-FFF2-40B4-BE49-F238E27FC236}">
                <a16:creationId xmlns="" xmlns:a16="http://schemas.microsoft.com/office/drawing/2014/main" id="{66EE8026-590D-4637-AE46-113EE4A069F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41F4F4-F1BE-457C-ACEC-9E01F5D81F97}" type="slidenum">
              <a:rPr lang="en-CA" altLang="en-US"/>
              <a:pPr eaLnBrk="1" hangingPunct="1"/>
              <a:t>61</a:t>
            </a:fld>
            <a:endParaRPr lang="en-CA"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 xmlns:a16="http://schemas.microsoft.com/office/drawing/2014/main" id="{965621E8-820E-4EB7-9184-3D4AC8E9CE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8419" name="Notes Placeholder 2">
            <a:extLst>
              <a:ext uri="{FF2B5EF4-FFF2-40B4-BE49-F238E27FC236}">
                <a16:creationId xmlns="" xmlns:a16="http://schemas.microsoft.com/office/drawing/2014/main" id="{78084AD7-5F90-4555-9822-DB9D723F648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188420" name="Slide Number Placeholder 3">
            <a:extLst>
              <a:ext uri="{FF2B5EF4-FFF2-40B4-BE49-F238E27FC236}">
                <a16:creationId xmlns="" xmlns:a16="http://schemas.microsoft.com/office/drawing/2014/main" id="{C425347D-3D6B-4F3B-A563-0E89DA5F434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61B73F-C1C7-49FF-AB84-B5FADF7C73AB}" type="slidenum">
              <a:rPr lang="en-CA" altLang="en-US"/>
              <a:pPr eaLnBrk="1" hangingPunct="1"/>
              <a:t>62</a:t>
            </a:fld>
            <a:endParaRPr lang="en-CA"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 xmlns:a16="http://schemas.microsoft.com/office/drawing/2014/main" id="{30C1D0DA-E35E-4F32-82AA-3EA35DB85F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63" name="Notes Placeholder 2">
            <a:extLst>
              <a:ext uri="{FF2B5EF4-FFF2-40B4-BE49-F238E27FC236}">
                <a16:creationId xmlns="" xmlns:a16="http://schemas.microsoft.com/office/drawing/2014/main" id="{643A19A8-3EAA-4031-BC71-018BF72D108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143364" name="Slide Number Placeholder 3">
            <a:extLst>
              <a:ext uri="{FF2B5EF4-FFF2-40B4-BE49-F238E27FC236}">
                <a16:creationId xmlns="" xmlns:a16="http://schemas.microsoft.com/office/drawing/2014/main" id="{282BDD40-9F23-40E4-9911-17B871C2624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FA656D-236F-47C2-BF38-5DD7DADD4C46}" type="slidenum">
              <a:rPr lang="en-CA" altLang="en-US"/>
              <a:pPr eaLnBrk="1" hangingPunct="1"/>
              <a:t>6</a:t>
            </a:fld>
            <a:endParaRPr lang="en-CA"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 xmlns:a16="http://schemas.microsoft.com/office/drawing/2014/main" id="{440C8B7E-4E4A-4744-B9D4-3E192BD752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9443" name="Notes Placeholder 2">
            <a:extLst>
              <a:ext uri="{FF2B5EF4-FFF2-40B4-BE49-F238E27FC236}">
                <a16:creationId xmlns="" xmlns:a16="http://schemas.microsoft.com/office/drawing/2014/main" id="{85B5AE53-8A43-4627-B9A8-93769957FF9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cs typeface="Calibri"/>
            </a:endParaRPr>
          </a:p>
        </p:txBody>
      </p:sp>
      <p:sp>
        <p:nvSpPr>
          <p:cNvPr id="189444" name="Slide Number Placeholder 3">
            <a:extLst>
              <a:ext uri="{FF2B5EF4-FFF2-40B4-BE49-F238E27FC236}">
                <a16:creationId xmlns="" xmlns:a16="http://schemas.microsoft.com/office/drawing/2014/main" id="{7B02F4DC-A201-4A82-9A4F-BAA7BA7390A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249EC5-4B9C-4159-9898-5301ECB9108B}" type="slidenum">
              <a:rPr lang="en-CA" altLang="en-US"/>
              <a:pPr eaLnBrk="1" hangingPunct="1"/>
              <a:t>63</a:t>
            </a:fld>
            <a:endParaRPr lang="en-CA"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 xmlns:a16="http://schemas.microsoft.com/office/drawing/2014/main" id="{7292A576-C148-48B6-A845-8DB0C93B45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0467" name="Notes Placeholder 2">
            <a:extLst>
              <a:ext uri="{FF2B5EF4-FFF2-40B4-BE49-F238E27FC236}">
                <a16:creationId xmlns="" xmlns:a16="http://schemas.microsoft.com/office/drawing/2014/main" id="{05F11B66-D893-48F7-BA2E-9AABCC9DFEC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90468" name="Slide Number Placeholder 3">
            <a:extLst>
              <a:ext uri="{FF2B5EF4-FFF2-40B4-BE49-F238E27FC236}">
                <a16:creationId xmlns="" xmlns:a16="http://schemas.microsoft.com/office/drawing/2014/main" id="{8F4206D9-BC37-4C30-9BAC-3B54A548AAD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F28417-6764-4806-B1EF-A8E0CC4C6CBA}" type="slidenum">
              <a:rPr lang="en-CA" altLang="en-US"/>
              <a:pPr eaLnBrk="1" hangingPunct="1"/>
              <a:t>64</a:t>
            </a:fld>
            <a:endParaRPr lang="en-CA"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 xmlns:a16="http://schemas.microsoft.com/office/drawing/2014/main" id="{B6F5ECC8-C396-4777-9806-5FF6D36E1A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1491" name="Notes Placeholder 2">
            <a:extLst>
              <a:ext uri="{FF2B5EF4-FFF2-40B4-BE49-F238E27FC236}">
                <a16:creationId xmlns="" xmlns:a16="http://schemas.microsoft.com/office/drawing/2014/main" id="{E40D2D38-12CB-4087-A563-4AF22361D68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a:p>
            <a:pPr eaLnBrk="1" hangingPunct="1">
              <a:spcBef>
                <a:spcPct val="0"/>
              </a:spcBef>
            </a:pPr>
            <a:endParaRPr lang="en-CA" altLang="en-US" dirty="0"/>
          </a:p>
        </p:txBody>
      </p:sp>
      <p:sp>
        <p:nvSpPr>
          <p:cNvPr id="191492" name="Slide Number Placeholder 3">
            <a:extLst>
              <a:ext uri="{FF2B5EF4-FFF2-40B4-BE49-F238E27FC236}">
                <a16:creationId xmlns="" xmlns:a16="http://schemas.microsoft.com/office/drawing/2014/main" id="{362E03E4-5DD0-4602-80FE-BDF265E22E0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17A0A0-2D4C-462C-ACAC-1906101B7753}" type="slidenum">
              <a:rPr lang="en-CA" altLang="en-US"/>
              <a:pPr eaLnBrk="1" hangingPunct="1"/>
              <a:t>65</a:t>
            </a:fld>
            <a:endParaRPr lang="en-CA"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 xmlns:a16="http://schemas.microsoft.com/office/drawing/2014/main" id="{3489A295-DCEF-43C3-9C02-9EAE07C10E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2515" name="Notes Placeholder 2">
            <a:extLst>
              <a:ext uri="{FF2B5EF4-FFF2-40B4-BE49-F238E27FC236}">
                <a16:creationId xmlns="" xmlns:a16="http://schemas.microsoft.com/office/drawing/2014/main" id="{01322AC3-ABAA-4757-AE9B-5D25D8AEF61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92516" name="Slide Number Placeholder 3">
            <a:extLst>
              <a:ext uri="{FF2B5EF4-FFF2-40B4-BE49-F238E27FC236}">
                <a16:creationId xmlns="" xmlns:a16="http://schemas.microsoft.com/office/drawing/2014/main" id="{E1D1CBCE-6610-4F77-A561-2C8DB5A14E8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654783-4274-42A4-B1D9-82540AB35453}" type="slidenum">
              <a:rPr lang="en-CA" altLang="en-US"/>
              <a:pPr eaLnBrk="1" hangingPunct="1"/>
              <a:t>66</a:t>
            </a:fld>
            <a:endParaRPr lang="en-CA"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 xmlns:a16="http://schemas.microsoft.com/office/drawing/2014/main" id="{32791151-CC6F-4DBC-9222-13B2DA482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3539" name="Notes Placeholder 2">
            <a:extLst>
              <a:ext uri="{FF2B5EF4-FFF2-40B4-BE49-F238E27FC236}">
                <a16:creationId xmlns="" xmlns:a16="http://schemas.microsoft.com/office/drawing/2014/main" id="{7D2EBBE6-2CF8-4EF6-B126-66EF1DE68AE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93540" name="Slide Number Placeholder 3">
            <a:extLst>
              <a:ext uri="{FF2B5EF4-FFF2-40B4-BE49-F238E27FC236}">
                <a16:creationId xmlns="" xmlns:a16="http://schemas.microsoft.com/office/drawing/2014/main" id="{B4B81AEC-FF6B-4B42-B2A1-E799F0C2B63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E6AEB0-42A7-415F-AD1B-631B92E25388}" type="slidenum">
              <a:rPr lang="en-CA" altLang="en-US"/>
              <a:pPr eaLnBrk="1" hangingPunct="1"/>
              <a:t>67</a:t>
            </a:fld>
            <a:endParaRPr lang="en-CA"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 xmlns:a16="http://schemas.microsoft.com/office/drawing/2014/main" id="{BEC8CDCB-43BD-4735-9973-18AEDFC45B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63" name="Notes Placeholder 2">
            <a:extLst>
              <a:ext uri="{FF2B5EF4-FFF2-40B4-BE49-F238E27FC236}">
                <a16:creationId xmlns="" xmlns:a16="http://schemas.microsoft.com/office/drawing/2014/main" id="{5A48DCEB-5DB7-47FA-8F3B-EDF4D0472ED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94564" name="Slide Number Placeholder 3">
            <a:extLst>
              <a:ext uri="{FF2B5EF4-FFF2-40B4-BE49-F238E27FC236}">
                <a16:creationId xmlns="" xmlns:a16="http://schemas.microsoft.com/office/drawing/2014/main" id="{AE8F9322-F0C2-473B-AAB9-8EFBCD00A0A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444E7B2-4AE5-4A4D-9F91-E1B9BC9F2EDC}" type="slidenum">
              <a:rPr lang="en-CA" altLang="en-US"/>
              <a:pPr eaLnBrk="1" hangingPunct="1"/>
              <a:t>68</a:t>
            </a:fld>
            <a:endParaRPr lang="en-CA"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 xmlns:a16="http://schemas.microsoft.com/office/drawing/2014/main" id="{B81F5992-BE47-4688-85B4-153D562734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5587" name="Notes Placeholder 2">
            <a:extLst>
              <a:ext uri="{FF2B5EF4-FFF2-40B4-BE49-F238E27FC236}">
                <a16:creationId xmlns="" xmlns:a16="http://schemas.microsoft.com/office/drawing/2014/main" id="{4CF5A7E6-65F4-402F-A43C-4DC4EB60378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195588" name="Slide Number Placeholder 3">
            <a:extLst>
              <a:ext uri="{FF2B5EF4-FFF2-40B4-BE49-F238E27FC236}">
                <a16:creationId xmlns="" xmlns:a16="http://schemas.microsoft.com/office/drawing/2014/main" id="{CBA9AD10-BB0A-4282-85D1-22EFD6F8519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7E6D62-580A-4FED-A9AA-A44D8F911484}" type="slidenum">
              <a:rPr lang="en-CA" altLang="en-US"/>
              <a:pPr eaLnBrk="1" hangingPunct="1"/>
              <a:t>69</a:t>
            </a:fld>
            <a:endParaRPr lang="en-CA"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 xmlns:a16="http://schemas.microsoft.com/office/drawing/2014/main" id="{15A612C1-D60D-49D3-A04F-6CF1EDB3B4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6611" name="Notes Placeholder 2">
            <a:extLst>
              <a:ext uri="{FF2B5EF4-FFF2-40B4-BE49-F238E27FC236}">
                <a16:creationId xmlns="" xmlns:a16="http://schemas.microsoft.com/office/drawing/2014/main" id="{2CAE2F1D-3A7A-49A5-96C1-BC043E6ADFC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96612" name="Slide Number Placeholder 3">
            <a:extLst>
              <a:ext uri="{FF2B5EF4-FFF2-40B4-BE49-F238E27FC236}">
                <a16:creationId xmlns="" xmlns:a16="http://schemas.microsoft.com/office/drawing/2014/main" id="{99C12BC3-0DD4-4A88-B5DB-9DB9339CD22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B122D3-E4F5-4FFC-B341-4730F6B5BD27}" type="slidenum">
              <a:rPr lang="en-CA" altLang="en-US"/>
              <a:pPr eaLnBrk="1" hangingPunct="1"/>
              <a:t>70</a:t>
            </a:fld>
            <a:endParaRPr lang="en-CA"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 xmlns:a16="http://schemas.microsoft.com/office/drawing/2014/main" id="{AED5DBEC-984A-4A3F-9FC9-9B41372506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7635" name="Notes Placeholder 2">
            <a:extLst>
              <a:ext uri="{FF2B5EF4-FFF2-40B4-BE49-F238E27FC236}">
                <a16:creationId xmlns="" xmlns:a16="http://schemas.microsoft.com/office/drawing/2014/main" id="{99EF227A-C63E-4DDC-AB64-4658C3C26C4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97636" name="Slide Number Placeholder 3">
            <a:extLst>
              <a:ext uri="{FF2B5EF4-FFF2-40B4-BE49-F238E27FC236}">
                <a16:creationId xmlns="" xmlns:a16="http://schemas.microsoft.com/office/drawing/2014/main" id="{EEB20E82-DE71-4F08-BFE9-D9D52E3D879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9D1AE46-4EDB-4370-AB86-8D4AC91A733F}" type="slidenum">
              <a:rPr lang="en-CA" altLang="en-US"/>
              <a:pPr eaLnBrk="1" hangingPunct="1"/>
              <a:t>71</a:t>
            </a:fld>
            <a:endParaRPr lang="en-CA"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 xmlns:a16="http://schemas.microsoft.com/office/drawing/2014/main" id="{D6187128-02A6-475D-9F86-76115D4C59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8659" name="Notes Placeholder 2">
            <a:extLst>
              <a:ext uri="{FF2B5EF4-FFF2-40B4-BE49-F238E27FC236}">
                <a16:creationId xmlns="" xmlns:a16="http://schemas.microsoft.com/office/drawing/2014/main" id="{A7E6EE5A-B432-4F1F-8007-453864B6867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r>
              <a:rPr lang="en-CA" altLang="en-US" dirty="0"/>
              <a:t> </a:t>
            </a:r>
            <a:endParaRPr lang="en-CA" altLang="en-US" dirty="0">
              <a:cs typeface="Calibri"/>
            </a:endParaRPr>
          </a:p>
        </p:txBody>
      </p:sp>
      <p:sp>
        <p:nvSpPr>
          <p:cNvPr id="198660" name="Slide Number Placeholder 3">
            <a:extLst>
              <a:ext uri="{FF2B5EF4-FFF2-40B4-BE49-F238E27FC236}">
                <a16:creationId xmlns="" xmlns:a16="http://schemas.microsoft.com/office/drawing/2014/main" id="{9F29159F-EF19-4632-B9F1-FA6F205B4A3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84FBC0-7425-4D8D-B3AA-240C5515D94F}" type="slidenum">
              <a:rPr lang="en-CA" altLang="en-US"/>
              <a:pPr eaLnBrk="1" hangingPunct="1"/>
              <a:t>72</a:t>
            </a:fld>
            <a:endParaRPr lang="en-CA"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 xmlns:a16="http://schemas.microsoft.com/office/drawing/2014/main" id="{95AC0320-C657-4BC4-9761-0B36675949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C2825D68-4206-482C-8618-9B5377C8396B}"/>
              </a:ext>
            </a:extLst>
          </p:cNvPr>
          <p:cNvSpPr>
            <a:spLocks noGrp="1"/>
          </p:cNvSpPr>
          <p:nvPr>
            <p:ph type="body" idx="1"/>
          </p:nvPr>
        </p:nvSpPr>
        <p:spPr/>
        <p:txBody>
          <a:bodyPr>
            <a:normAutofit fontScale="92500" lnSpcReduction="10000"/>
          </a:bodyPr>
          <a:lstStyle/>
          <a:p>
            <a:pPr eaLnBrk="1" fontAlgn="auto" hangingPunct="1">
              <a:spcBef>
                <a:spcPts val="0"/>
              </a:spcBef>
              <a:spcAft>
                <a:spcPts val="0"/>
              </a:spcAft>
              <a:defRPr/>
            </a:pPr>
            <a:endParaRPr lang="en-CA" dirty="0"/>
          </a:p>
          <a:p>
            <a:pPr eaLnBrk="1" fontAlgn="auto" hangingPunct="1">
              <a:spcBef>
                <a:spcPts val="0"/>
              </a:spcBef>
              <a:spcAft>
                <a:spcPts val="0"/>
              </a:spcAft>
              <a:defRPr/>
            </a:pPr>
            <a:endParaRPr lang="en-CA" dirty="0"/>
          </a:p>
          <a:p>
            <a:pPr eaLnBrk="1" fontAlgn="auto" hangingPunct="1">
              <a:spcBef>
                <a:spcPts val="0"/>
              </a:spcBef>
              <a:spcAft>
                <a:spcPts val="0"/>
              </a:spcAft>
              <a:defRPr/>
            </a:pPr>
            <a:endParaRPr lang="en-CA" dirty="0"/>
          </a:p>
          <a:p>
            <a:pPr eaLnBrk="1" fontAlgn="auto" hangingPunct="1">
              <a:spcBef>
                <a:spcPts val="0"/>
              </a:spcBef>
              <a:spcAft>
                <a:spcPts val="0"/>
              </a:spcAft>
              <a:defRPr/>
            </a:pPr>
            <a:endParaRPr lang="en-CA" dirty="0"/>
          </a:p>
          <a:p>
            <a:pPr eaLnBrk="1" fontAlgn="auto" hangingPunct="1">
              <a:spcBef>
                <a:spcPts val="0"/>
              </a:spcBef>
              <a:spcAft>
                <a:spcPts val="0"/>
              </a:spcAft>
              <a:defRPr/>
            </a:pPr>
            <a:endParaRPr lang="en-CA" dirty="0"/>
          </a:p>
        </p:txBody>
      </p:sp>
      <p:sp>
        <p:nvSpPr>
          <p:cNvPr id="144388" name="Slide Number Placeholder 3">
            <a:extLst>
              <a:ext uri="{FF2B5EF4-FFF2-40B4-BE49-F238E27FC236}">
                <a16:creationId xmlns="" xmlns:a16="http://schemas.microsoft.com/office/drawing/2014/main" id="{003C2189-B650-4D93-BB58-12EBFF9D41C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0A40D4-8EFA-4E24-B15A-7872666CA14E}" type="slidenum">
              <a:rPr lang="en-CA" altLang="en-US"/>
              <a:pPr eaLnBrk="1" hangingPunct="1"/>
              <a:t>7</a:t>
            </a:fld>
            <a:endParaRPr lang="en-CA"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 xmlns:a16="http://schemas.microsoft.com/office/drawing/2014/main" id="{1AB7D9D2-E9AF-402D-AED7-2E18FCCDEC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9683" name="Notes Placeholder 2">
            <a:extLst>
              <a:ext uri="{FF2B5EF4-FFF2-40B4-BE49-F238E27FC236}">
                <a16:creationId xmlns="" xmlns:a16="http://schemas.microsoft.com/office/drawing/2014/main" id="{73D8A469-792C-4CEC-A0C5-DD2639A5D67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199684" name="Slide Number Placeholder 3">
            <a:extLst>
              <a:ext uri="{FF2B5EF4-FFF2-40B4-BE49-F238E27FC236}">
                <a16:creationId xmlns="" xmlns:a16="http://schemas.microsoft.com/office/drawing/2014/main" id="{EC6E256C-C313-4FF3-A174-BE5F940772E0}"/>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9E5993-3957-4E80-A08A-2FAEED0E5840}" type="slidenum">
              <a:rPr lang="en-CA" altLang="en-US"/>
              <a:pPr eaLnBrk="1" hangingPunct="1"/>
              <a:t>73</a:t>
            </a:fld>
            <a:endParaRPr lang="en-CA"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 xmlns:a16="http://schemas.microsoft.com/office/drawing/2014/main" id="{2218B440-3074-4CB7-9356-6381827EAB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0707" name="Notes Placeholder 2">
            <a:extLst>
              <a:ext uri="{FF2B5EF4-FFF2-40B4-BE49-F238E27FC236}">
                <a16:creationId xmlns="" xmlns:a16="http://schemas.microsoft.com/office/drawing/2014/main" id="{C7FD5854-11E1-45D1-849A-F1418CA43BD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00708" name="Slide Number Placeholder 3">
            <a:extLst>
              <a:ext uri="{FF2B5EF4-FFF2-40B4-BE49-F238E27FC236}">
                <a16:creationId xmlns="" xmlns:a16="http://schemas.microsoft.com/office/drawing/2014/main" id="{42B4B543-8AB3-46A5-8B17-7A14C43E900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A74E13-6743-474A-BCE2-ED51894CAF54}" type="slidenum">
              <a:rPr lang="en-CA" altLang="en-US"/>
              <a:pPr eaLnBrk="1" hangingPunct="1"/>
              <a:t>75</a:t>
            </a:fld>
            <a:endParaRPr lang="en-CA"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 xmlns:a16="http://schemas.microsoft.com/office/drawing/2014/main" id="{CFCAEB19-181B-4EC3-8DD7-A2800BBF50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1731" name="Notes Placeholder 2">
            <a:extLst>
              <a:ext uri="{FF2B5EF4-FFF2-40B4-BE49-F238E27FC236}">
                <a16:creationId xmlns="" xmlns:a16="http://schemas.microsoft.com/office/drawing/2014/main" id="{22E2C348-FAEC-4AF1-91F4-B9F323AD189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a:p>
            <a:pPr eaLnBrk="1" hangingPunct="1">
              <a:spcBef>
                <a:spcPct val="0"/>
              </a:spcBef>
            </a:pPr>
            <a:endParaRPr lang="en-CA" altLang="en-US" dirty="0"/>
          </a:p>
        </p:txBody>
      </p:sp>
      <p:sp>
        <p:nvSpPr>
          <p:cNvPr id="201732" name="Slide Number Placeholder 3">
            <a:extLst>
              <a:ext uri="{FF2B5EF4-FFF2-40B4-BE49-F238E27FC236}">
                <a16:creationId xmlns="" xmlns:a16="http://schemas.microsoft.com/office/drawing/2014/main" id="{EC87F252-6766-4879-B784-4AB984044D6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15A442-2E4C-460E-ACC8-7A6FE7B47832}" type="slidenum">
              <a:rPr lang="en-CA" altLang="en-US"/>
              <a:pPr eaLnBrk="1" hangingPunct="1"/>
              <a:t>76</a:t>
            </a:fld>
            <a:endParaRPr lang="en-CA"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 xmlns:a16="http://schemas.microsoft.com/office/drawing/2014/main" id="{2636EFCA-4163-4EB8-8674-F24B010EB2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2755" name="Notes Placeholder 2">
            <a:extLst>
              <a:ext uri="{FF2B5EF4-FFF2-40B4-BE49-F238E27FC236}">
                <a16:creationId xmlns="" xmlns:a16="http://schemas.microsoft.com/office/drawing/2014/main" id="{B9B69BF1-6953-47F9-B1ED-0D205509DFF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02756" name="Slide Number Placeholder 3">
            <a:extLst>
              <a:ext uri="{FF2B5EF4-FFF2-40B4-BE49-F238E27FC236}">
                <a16:creationId xmlns="" xmlns:a16="http://schemas.microsoft.com/office/drawing/2014/main" id="{5A29F449-F904-4F9D-96B3-7DBDD9A530E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010114-11F3-432E-95E7-D6E5C052527A}" type="slidenum">
              <a:rPr lang="en-CA" altLang="en-US"/>
              <a:pPr eaLnBrk="1" hangingPunct="1"/>
              <a:t>77</a:t>
            </a:fld>
            <a:endParaRPr lang="en-CA"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 xmlns:a16="http://schemas.microsoft.com/office/drawing/2014/main" id="{67685082-9B4E-424C-940A-4F7A5FEBE8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3779" name="Notes Placeholder 2">
            <a:extLst>
              <a:ext uri="{FF2B5EF4-FFF2-40B4-BE49-F238E27FC236}">
                <a16:creationId xmlns="" xmlns:a16="http://schemas.microsoft.com/office/drawing/2014/main" id="{BCD08710-A077-4BFB-9CE4-D21BEC39820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03780" name="Slide Number Placeholder 3">
            <a:extLst>
              <a:ext uri="{FF2B5EF4-FFF2-40B4-BE49-F238E27FC236}">
                <a16:creationId xmlns="" xmlns:a16="http://schemas.microsoft.com/office/drawing/2014/main" id="{07EB6D2A-9C2F-405B-A35B-C5095608942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E52424-A9E7-4E28-BE37-D4099C3D231A}" type="slidenum">
              <a:rPr lang="en-CA" altLang="en-US"/>
              <a:pPr eaLnBrk="1" hangingPunct="1"/>
              <a:t>78</a:t>
            </a:fld>
            <a:endParaRPr lang="en-CA"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 xmlns:a16="http://schemas.microsoft.com/office/drawing/2014/main" id="{76731EA0-E8A9-45FF-9AF0-1C1639D2F2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03" name="Notes Placeholder 2">
            <a:extLst>
              <a:ext uri="{FF2B5EF4-FFF2-40B4-BE49-F238E27FC236}">
                <a16:creationId xmlns="" xmlns:a16="http://schemas.microsoft.com/office/drawing/2014/main" id="{D0F31A98-8FCF-4A2F-B7B2-B73F1BFB2AF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04804" name="Slide Number Placeholder 3">
            <a:extLst>
              <a:ext uri="{FF2B5EF4-FFF2-40B4-BE49-F238E27FC236}">
                <a16:creationId xmlns="" xmlns:a16="http://schemas.microsoft.com/office/drawing/2014/main" id="{4394F725-B269-46E7-8397-DB50A29F584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51052FE-6B09-46E2-8984-25495CBCA117}" type="slidenum">
              <a:rPr lang="en-CA" altLang="en-US"/>
              <a:pPr eaLnBrk="1" hangingPunct="1"/>
              <a:t>79</a:t>
            </a:fld>
            <a:endParaRPr lang="en-CA"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 xmlns:a16="http://schemas.microsoft.com/office/drawing/2014/main" id="{E27D0547-43AB-463E-AD65-52498FD64B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27" name="Notes Placeholder 2">
            <a:extLst>
              <a:ext uri="{FF2B5EF4-FFF2-40B4-BE49-F238E27FC236}">
                <a16:creationId xmlns="" xmlns:a16="http://schemas.microsoft.com/office/drawing/2014/main" id="{E919C187-A585-4F56-8F3E-06472A70B24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205828" name="Slide Number Placeholder 3">
            <a:extLst>
              <a:ext uri="{FF2B5EF4-FFF2-40B4-BE49-F238E27FC236}">
                <a16:creationId xmlns="" xmlns:a16="http://schemas.microsoft.com/office/drawing/2014/main" id="{DC02DAFE-E9FA-4222-9D19-06CEC368685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F3B75A-2F22-47A2-83FE-CDFB6E27705C}" type="slidenum">
              <a:rPr lang="en-CA" altLang="en-US"/>
              <a:pPr eaLnBrk="1" hangingPunct="1"/>
              <a:t>81</a:t>
            </a:fld>
            <a:endParaRPr lang="en-CA"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 xmlns:a16="http://schemas.microsoft.com/office/drawing/2014/main" id="{064EECB8-AE7E-42CB-8A91-AEC9C8242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6851" name="Notes Placeholder 2">
            <a:extLst>
              <a:ext uri="{FF2B5EF4-FFF2-40B4-BE49-F238E27FC236}">
                <a16:creationId xmlns="" xmlns:a16="http://schemas.microsoft.com/office/drawing/2014/main" id="{B6CA1EE7-7E80-4DAB-80E8-62D11C1DA87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06852" name="Slide Number Placeholder 3">
            <a:extLst>
              <a:ext uri="{FF2B5EF4-FFF2-40B4-BE49-F238E27FC236}">
                <a16:creationId xmlns="" xmlns:a16="http://schemas.microsoft.com/office/drawing/2014/main" id="{B9A13413-7386-4400-BB56-D11AC144357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4BD91B-8ACC-43A6-8E00-10A87D5D9B86}" type="slidenum">
              <a:rPr lang="en-CA" altLang="en-US"/>
              <a:pPr eaLnBrk="1" hangingPunct="1"/>
              <a:t>82</a:t>
            </a:fld>
            <a:endParaRPr lang="en-CA"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 xmlns:a16="http://schemas.microsoft.com/office/drawing/2014/main" id="{73F1733B-963B-45FF-A623-47F9705AA2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7875" name="Notes Placeholder 2">
            <a:extLst>
              <a:ext uri="{FF2B5EF4-FFF2-40B4-BE49-F238E27FC236}">
                <a16:creationId xmlns="" xmlns:a16="http://schemas.microsoft.com/office/drawing/2014/main" id="{1FE5B30D-D5C6-42F4-9169-EF7A5BEF02A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07876" name="Slide Number Placeholder 3">
            <a:extLst>
              <a:ext uri="{FF2B5EF4-FFF2-40B4-BE49-F238E27FC236}">
                <a16:creationId xmlns="" xmlns:a16="http://schemas.microsoft.com/office/drawing/2014/main" id="{E06A7F27-74DB-4083-BD67-3A91F59988D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6FE8D9-64AB-472C-A3D8-E5BE494A8B0D}" type="slidenum">
              <a:rPr lang="en-CA" altLang="en-US"/>
              <a:pPr eaLnBrk="1" hangingPunct="1"/>
              <a:t>83</a:t>
            </a:fld>
            <a:endParaRPr lang="en-CA"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 xmlns:a16="http://schemas.microsoft.com/office/drawing/2014/main" id="{B0186A71-9BF1-43B2-ADD3-1DA864F1B8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8899" name="Notes Placeholder 2">
            <a:extLst>
              <a:ext uri="{FF2B5EF4-FFF2-40B4-BE49-F238E27FC236}">
                <a16:creationId xmlns="" xmlns:a16="http://schemas.microsoft.com/office/drawing/2014/main" id="{426D18C5-83ED-450C-80BB-12FECF3F3CB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08900" name="Slide Number Placeholder 3">
            <a:extLst>
              <a:ext uri="{FF2B5EF4-FFF2-40B4-BE49-F238E27FC236}">
                <a16:creationId xmlns="" xmlns:a16="http://schemas.microsoft.com/office/drawing/2014/main" id="{AAEED188-9E6F-4AD5-87F9-24F0E080F8E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EFB305-3D32-4E88-9547-47CF80EFBDB5}" type="slidenum">
              <a:rPr lang="en-CA" altLang="en-US"/>
              <a:pPr eaLnBrk="1" hangingPunct="1"/>
              <a:t>84</a:t>
            </a:fld>
            <a:endParaRPr lang="en-CA"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 xmlns:a16="http://schemas.microsoft.com/office/drawing/2014/main" id="{28EDFBF3-FD7C-4909-AE44-7E5825E055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5411" name="Notes Placeholder 2">
            <a:extLst>
              <a:ext uri="{FF2B5EF4-FFF2-40B4-BE49-F238E27FC236}">
                <a16:creationId xmlns="" xmlns:a16="http://schemas.microsoft.com/office/drawing/2014/main" id="{A1DBDC50-94B0-4FCC-B9FB-8562C927644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45412" name="Slide Number Placeholder 3">
            <a:extLst>
              <a:ext uri="{FF2B5EF4-FFF2-40B4-BE49-F238E27FC236}">
                <a16:creationId xmlns="" xmlns:a16="http://schemas.microsoft.com/office/drawing/2014/main" id="{6CA88F14-C3FB-4D0A-A76F-8146F7198FC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F1D376-307B-4D58-B16E-64D6AD25785D}" type="slidenum">
              <a:rPr lang="en-CA" altLang="en-US"/>
              <a:pPr eaLnBrk="1" hangingPunct="1"/>
              <a:t>9</a:t>
            </a:fld>
            <a:endParaRPr lang="en-CA"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 xmlns:a16="http://schemas.microsoft.com/office/drawing/2014/main" id="{D1812687-066C-4163-A0B7-0BE31DF158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9923" name="Notes Placeholder 2">
            <a:extLst>
              <a:ext uri="{FF2B5EF4-FFF2-40B4-BE49-F238E27FC236}">
                <a16:creationId xmlns="" xmlns:a16="http://schemas.microsoft.com/office/drawing/2014/main" id="{5587F754-BD65-4956-BD2B-2F5D9783A9C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09924" name="Slide Number Placeholder 3">
            <a:extLst>
              <a:ext uri="{FF2B5EF4-FFF2-40B4-BE49-F238E27FC236}">
                <a16:creationId xmlns="" xmlns:a16="http://schemas.microsoft.com/office/drawing/2014/main" id="{090C36E3-9F68-4D53-AC7F-40C798994B1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4B69BF-931F-46A8-85E3-4E119B3AE8E5}" type="slidenum">
              <a:rPr lang="en-CA" altLang="en-US"/>
              <a:pPr eaLnBrk="1" hangingPunct="1"/>
              <a:t>85</a:t>
            </a:fld>
            <a:endParaRPr lang="en-CA"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 xmlns:a16="http://schemas.microsoft.com/office/drawing/2014/main" id="{B24903E1-C45D-445A-9411-271BA269A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0947" name="Notes Placeholder 2">
            <a:extLst>
              <a:ext uri="{FF2B5EF4-FFF2-40B4-BE49-F238E27FC236}">
                <a16:creationId xmlns="" xmlns:a16="http://schemas.microsoft.com/office/drawing/2014/main" id="{E56D8D34-12FB-4DD8-9A49-819CE57E5CD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10948" name="Slide Number Placeholder 3">
            <a:extLst>
              <a:ext uri="{FF2B5EF4-FFF2-40B4-BE49-F238E27FC236}">
                <a16:creationId xmlns="" xmlns:a16="http://schemas.microsoft.com/office/drawing/2014/main" id="{3DCA46D5-9459-43A6-9444-E4A28F32555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6128A9-FA96-480C-822C-B2C9B2B6439B}" type="slidenum">
              <a:rPr lang="en-CA" altLang="en-US"/>
              <a:pPr eaLnBrk="1" hangingPunct="1"/>
              <a:t>86</a:t>
            </a:fld>
            <a:endParaRPr lang="en-CA"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 xmlns:a16="http://schemas.microsoft.com/office/drawing/2014/main" id="{5CB1FEF1-CA9B-4F1D-8B60-D7E8DADD59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1971" name="Notes Placeholder 2">
            <a:extLst>
              <a:ext uri="{FF2B5EF4-FFF2-40B4-BE49-F238E27FC236}">
                <a16:creationId xmlns="" xmlns:a16="http://schemas.microsoft.com/office/drawing/2014/main" id="{500B504B-9A82-4B72-AFBA-5F4172F4796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11972" name="Slide Number Placeholder 3">
            <a:extLst>
              <a:ext uri="{FF2B5EF4-FFF2-40B4-BE49-F238E27FC236}">
                <a16:creationId xmlns="" xmlns:a16="http://schemas.microsoft.com/office/drawing/2014/main" id="{A0EA7A96-3C04-436E-8971-E973A51715E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10D4F7-BBC8-401D-B8D4-C74CD8A0ECCA}" type="slidenum">
              <a:rPr lang="en-CA" altLang="en-US"/>
              <a:pPr eaLnBrk="1" hangingPunct="1"/>
              <a:t>88</a:t>
            </a:fld>
            <a:endParaRPr lang="en-CA"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 xmlns:a16="http://schemas.microsoft.com/office/drawing/2014/main" id="{2285CC65-1F49-4D18-A798-05C8D339DC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2995" name="Notes Placeholder 2">
            <a:extLst>
              <a:ext uri="{FF2B5EF4-FFF2-40B4-BE49-F238E27FC236}">
                <a16:creationId xmlns="" xmlns:a16="http://schemas.microsoft.com/office/drawing/2014/main" id="{6C8563B3-8AD2-4437-812A-C2559677594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r>
              <a:rPr lang="en-CA" altLang="en-US" dirty="0"/>
              <a:t> </a:t>
            </a:r>
            <a:endParaRPr lang="en-CA" altLang="en-US" dirty="0">
              <a:cs typeface="Calibri"/>
            </a:endParaRPr>
          </a:p>
        </p:txBody>
      </p:sp>
      <p:sp>
        <p:nvSpPr>
          <p:cNvPr id="212996" name="Slide Number Placeholder 3">
            <a:extLst>
              <a:ext uri="{FF2B5EF4-FFF2-40B4-BE49-F238E27FC236}">
                <a16:creationId xmlns="" xmlns:a16="http://schemas.microsoft.com/office/drawing/2014/main" id="{E8C45C5C-D8E4-4835-8D98-8EB49D026E4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119849-9CB9-4053-A746-ACC4FBB54DCB}" type="slidenum">
              <a:rPr lang="en-CA" altLang="en-US"/>
              <a:pPr eaLnBrk="1" hangingPunct="1"/>
              <a:t>89</a:t>
            </a:fld>
            <a:endParaRPr lang="en-CA"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 xmlns:a16="http://schemas.microsoft.com/office/drawing/2014/main" id="{D5E52268-14B5-455B-9598-D0FEB554D1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4019" name="Notes Placeholder 2">
            <a:extLst>
              <a:ext uri="{FF2B5EF4-FFF2-40B4-BE49-F238E27FC236}">
                <a16:creationId xmlns="" xmlns:a16="http://schemas.microsoft.com/office/drawing/2014/main" id="{C5781EFC-9AA8-4205-933B-55A78AEF525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14020" name="Slide Number Placeholder 3">
            <a:extLst>
              <a:ext uri="{FF2B5EF4-FFF2-40B4-BE49-F238E27FC236}">
                <a16:creationId xmlns="" xmlns:a16="http://schemas.microsoft.com/office/drawing/2014/main" id="{9973FC1B-D159-4196-AD5C-F19A0555509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C03DF7-6C54-4F6C-8396-9E7ECB099547}" type="slidenum">
              <a:rPr lang="en-CA" altLang="en-US"/>
              <a:pPr eaLnBrk="1" hangingPunct="1"/>
              <a:t>90</a:t>
            </a:fld>
            <a:endParaRPr lang="en-CA"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 xmlns:a16="http://schemas.microsoft.com/office/drawing/2014/main" id="{4FF46B53-90E4-4710-9008-F98E2E8D4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43" name="Notes Placeholder 2">
            <a:extLst>
              <a:ext uri="{FF2B5EF4-FFF2-40B4-BE49-F238E27FC236}">
                <a16:creationId xmlns="" xmlns:a16="http://schemas.microsoft.com/office/drawing/2014/main" id="{E08CF1AD-6371-484B-8177-B750BCADE6F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15044" name="Slide Number Placeholder 3">
            <a:extLst>
              <a:ext uri="{FF2B5EF4-FFF2-40B4-BE49-F238E27FC236}">
                <a16:creationId xmlns="" xmlns:a16="http://schemas.microsoft.com/office/drawing/2014/main" id="{BEE5E337-3A2A-4EE2-9D8A-2D16282200D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05C8BE-497C-42E8-91A8-04EA240C9D22}" type="slidenum">
              <a:rPr lang="en-CA" altLang="en-US"/>
              <a:pPr eaLnBrk="1" hangingPunct="1"/>
              <a:t>91</a:t>
            </a:fld>
            <a:endParaRPr lang="en-CA"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 xmlns:a16="http://schemas.microsoft.com/office/drawing/2014/main" id="{3DF0CE64-7717-42B2-8FBA-2434D8926A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6067" name="Notes Placeholder 2">
            <a:extLst>
              <a:ext uri="{FF2B5EF4-FFF2-40B4-BE49-F238E27FC236}">
                <a16:creationId xmlns="" xmlns:a16="http://schemas.microsoft.com/office/drawing/2014/main" id="{3658256A-8938-402E-A616-771161D4D20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16068" name="Slide Number Placeholder 3">
            <a:extLst>
              <a:ext uri="{FF2B5EF4-FFF2-40B4-BE49-F238E27FC236}">
                <a16:creationId xmlns="" xmlns:a16="http://schemas.microsoft.com/office/drawing/2014/main" id="{37F2DEA6-6F46-4F28-90C8-AC98F41BFD7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B8B835-40A5-4304-9F5F-DA25FBD544D2}" type="slidenum">
              <a:rPr lang="en-CA" altLang="en-US"/>
              <a:pPr eaLnBrk="1" hangingPunct="1"/>
              <a:t>92</a:t>
            </a:fld>
            <a:endParaRPr lang="en-CA"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 xmlns:a16="http://schemas.microsoft.com/office/drawing/2014/main" id="{F0192DF2-9797-4865-9043-838EC77087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7091" name="Notes Placeholder 2">
            <a:extLst>
              <a:ext uri="{FF2B5EF4-FFF2-40B4-BE49-F238E27FC236}">
                <a16:creationId xmlns="" xmlns:a16="http://schemas.microsoft.com/office/drawing/2014/main" id="{4E11E720-6550-482F-B624-4C6285FED79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b="1" dirty="0">
              <a:cs typeface="Calibri"/>
            </a:endParaRPr>
          </a:p>
        </p:txBody>
      </p:sp>
      <p:sp>
        <p:nvSpPr>
          <p:cNvPr id="217092" name="Slide Number Placeholder 3">
            <a:extLst>
              <a:ext uri="{FF2B5EF4-FFF2-40B4-BE49-F238E27FC236}">
                <a16:creationId xmlns="" xmlns:a16="http://schemas.microsoft.com/office/drawing/2014/main" id="{6A3B90A5-DBFA-40EE-BBDD-D31510B2931A}"/>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38A780-3B5E-4FAB-A592-0E98AC394ACD}" type="slidenum">
              <a:rPr lang="en-CA" altLang="en-US"/>
              <a:pPr eaLnBrk="1" hangingPunct="1"/>
              <a:t>94</a:t>
            </a:fld>
            <a:endParaRPr lang="en-CA"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 xmlns:a16="http://schemas.microsoft.com/office/drawing/2014/main" id="{0A22D6B4-7282-47F7-9B45-F553E716DA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8115" name="Notes Placeholder 2">
            <a:extLst>
              <a:ext uri="{FF2B5EF4-FFF2-40B4-BE49-F238E27FC236}">
                <a16:creationId xmlns="" xmlns:a16="http://schemas.microsoft.com/office/drawing/2014/main" id="{DB769B8F-996F-4ED1-9223-F9E8285E706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18116" name="Slide Number Placeholder 3">
            <a:extLst>
              <a:ext uri="{FF2B5EF4-FFF2-40B4-BE49-F238E27FC236}">
                <a16:creationId xmlns="" xmlns:a16="http://schemas.microsoft.com/office/drawing/2014/main" id="{A1EAA6F6-F6E6-4620-9641-7098C08E967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64DDD5-82D8-4627-A71E-4495A3709621}" type="slidenum">
              <a:rPr lang="en-CA" altLang="en-US"/>
              <a:pPr eaLnBrk="1" hangingPunct="1"/>
              <a:t>95</a:t>
            </a:fld>
            <a:endParaRPr lang="en-CA"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 xmlns:a16="http://schemas.microsoft.com/office/drawing/2014/main" id="{83BF33E7-E5E5-4A2C-BBCF-7037228DA1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9139" name="Notes Placeholder 2">
            <a:extLst>
              <a:ext uri="{FF2B5EF4-FFF2-40B4-BE49-F238E27FC236}">
                <a16:creationId xmlns="" xmlns:a16="http://schemas.microsoft.com/office/drawing/2014/main" id="{B869C5CC-BC26-449F-A73F-C81F359B555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19140" name="Slide Number Placeholder 3">
            <a:extLst>
              <a:ext uri="{FF2B5EF4-FFF2-40B4-BE49-F238E27FC236}">
                <a16:creationId xmlns="" xmlns:a16="http://schemas.microsoft.com/office/drawing/2014/main" id="{5498F7DE-1264-46A8-9AE2-4042AE0D6ED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6E57E9-079F-4258-9E63-F071FCE670E5}" type="slidenum">
              <a:rPr lang="en-CA" altLang="en-US"/>
              <a:pPr eaLnBrk="1" hangingPunct="1"/>
              <a:t>96</a:t>
            </a:fld>
            <a:endParaRPr lang="en-CA"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 xmlns:a16="http://schemas.microsoft.com/office/drawing/2014/main" id="{ECEC0ED6-AF61-4BBC-A718-7AABD3731B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6435" name="Notes Placeholder 2">
            <a:extLst>
              <a:ext uri="{FF2B5EF4-FFF2-40B4-BE49-F238E27FC236}">
                <a16:creationId xmlns="" xmlns:a16="http://schemas.microsoft.com/office/drawing/2014/main" id="{6FF1D4F2-A16B-4CE0-B499-BB70C8DD235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 </a:t>
            </a:r>
          </a:p>
        </p:txBody>
      </p:sp>
      <p:sp>
        <p:nvSpPr>
          <p:cNvPr id="146436" name="Slide Number Placeholder 3">
            <a:extLst>
              <a:ext uri="{FF2B5EF4-FFF2-40B4-BE49-F238E27FC236}">
                <a16:creationId xmlns="" xmlns:a16="http://schemas.microsoft.com/office/drawing/2014/main" id="{EDB3B2DC-BB78-42B1-A3B0-097A946ED98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52AED20-8323-4686-9F48-9F7FFAFE61FE}" type="slidenum">
              <a:rPr lang="en-CA" altLang="en-US"/>
              <a:pPr eaLnBrk="1" hangingPunct="1"/>
              <a:t>10</a:t>
            </a:fld>
            <a:endParaRPr lang="en-CA"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 xmlns:a16="http://schemas.microsoft.com/office/drawing/2014/main" id="{8B459AC6-E866-4EB4-913C-C2A194EA0F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0163" name="Notes Placeholder 2">
            <a:extLst>
              <a:ext uri="{FF2B5EF4-FFF2-40B4-BE49-F238E27FC236}">
                <a16:creationId xmlns="" xmlns:a16="http://schemas.microsoft.com/office/drawing/2014/main" id="{3300058A-9E9F-408A-A642-87341C540A0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r>
              <a:rPr lang="en-CA" altLang="en-US" dirty="0"/>
              <a:t> </a:t>
            </a:r>
            <a:endParaRPr lang="en-CA" altLang="en-US" dirty="0">
              <a:cs typeface="Calibri"/>
            </a:endParaRPr>
          </a:p>
          <a:p>
            <a:pPr eaLnBrk="1" hangingPunct="1">
              <a:spcBef>
                <a:spcPct val="0"/>
              </a:spcBef>
            </a:pPr>
            <a:endParaRPr lang="en-CA" altLang="en-US" dirty="0"/>
          </a:p>
        </p:txBody>
      </p:sp>
      <p:sp>
        <p:nvSpPr>
          <p:cNvPr id="220164" name="Slide Number Placeholder 3">
            <a:extLst>
              <a:ext uri="{FF2B5EF4-FFF2-40B4-BE49-F238E27FC236}">
                <a16:creationId xmlns="" xmlns:a16="http://schemas.microsoft.com/office/drawing/2014/main" id="{66B40E9D-36D1-4AE0-A5DD-CF06B1D58B9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4252500-5C20-46C5-8D9B-C56327F14F0A}" type="slidenum">
              <a:rPr lang="en-CA" altLang="en-US"/>
              <a:pPr eaLnBrk="1" hangingPunct="1"/>
              <a:t>97</a:t>
            </a:fld>
            <a:endParaRPr lang="en-CA"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 xmlns:a16="http://schemas.microsoft.com/office/drawing/2014/main" id="{43022EE8-C0DA-4FAF-89B8-A3BF6EB11A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ADC24CE5-C16C-4159-8342-139C114E2D29}"/>
              </a:ext>
            </a:extLst>
          </p:cNvPr>
          <p:cNvSpPr>
            <a:spLocks noGrp="1"/>
          </p:cNvSpPr>
          <p:nvPr>
            <p:ph type="body" idx="1"/>
          </p:nvPr>
        </p:nvSpPr>
        <p:spPr/>
        <p:txBody>
          <a:bodyPr>
            <a:normAutofit fontScale="85000" lnSpcReduction="10000"/>
          </a:bodyPr>
          <a:lstStyle/>
          <a:p>
            <a:pPr eaLnBrk="1" fontAlgn="auto" hangingPunct="1">
              <a:spcBef>
                <a:spcPts val="0"/>
              </a:spcBef>
              <a:spcAft>
                <a:spcPts val="0"/>
              </a:spcAft>
              <a:defRPr/>
            </a:pPr>
            <a:endParaRPr lang="en-CA" dirty="0"/>
          </a:p>
        </p:txBody>
      </p:sp>
      <p:sp>
        <p:nvSpPr>
          <p:cNvPr id="221188" name="Slide Number Placeholder 3">
            <a:extLst>
              <a:ext uri="{FF2B5EF4-FFF2-40B4-BE49-F238E27FC236}">
                <a16:creationId xmlns="" xmlns:a16="http://schemas.microsoft.com/office/drawing/2014/main" id="{382C0A69-13AA-4567-BE1C-918A105D16C0}"/>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9F574B-44F0-480E-96D1-E0A3A62978A0}" type="slidenum">
              <a:rPr lang="en-CA" altLang="en-US"/>
              <a:pPr eaLnBrk="1" hangingPunct="1"/>
              <a:t>98</a:t>
            </a:fld>
            <a:endParaRPr lang="en-CA"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 xmlns:a16="http://schemas.microsoft.com/office/drawing/2014/main" id="{CA69A3FE-B3E0-414E-B567-BA1ED9823F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2211" name="Notes Placeholder 2">
            <a:extLst>
              <a:ext uri="{FF2B5EF4-FFF2-40B4-BE49-F238E27FC236}">
                <a16:creationId xmlns="" xmlns:a16="http://schemas.microsoft.com/office/drawing/2014/main" id="{9080CEF1-AA67-4D64-9ABC-C5587F1295E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22212" name="Slide Number Placeholder 3">
            <a:extLst>
              <a:ext uri="{FF2B5EF4-FFF2-40B4-BE49-F238E27FC236}">
                <a16:creationId xmlns="" xmlns:a16="http://schemas.microsoft.com/office/drawing/2014/main" id="{DC36C0D3-AF0F-4658-88FF-E786AEFF648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555FB24-3416-427C-A4FB-37231B9EE248}" type="slidenum">
              <a:rPr lang="en-CA" altLang="en-US"/>
              <a:pPr eaLnBrk="1" hangingPunct="1"/>
              <a:t>99</a:t>
            </a:fld>
            <a:endParaRPr lang="en-CA"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 xmlns:a16="http://schemas.microsoft.com/office/drawing/2014/main" id="{08E40E9B-0E0F-4AD8-B2A5-EB2ADFF312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3235" name="Notes Placeholder 2">
            <a:extLst>
              <a:ext uri="{FF2B5EF4-FFF2-40B4-BE49-F238E27FC236}">
                <a16:creationId xmlns="" xmlns:a16="http://schemas.microsoft.com/office/drawing/2014/main" id="{96724034-2841-44DD-9503-03B5698D2AE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23236" name="Slide Number Placeholder 3">
            <a:extLst>
              <a:ext uri="{FF2B5EF4-FFF2-40B4-BE49-F238E27FC236}">
                <a16:creationId xmlns="" xmlns:a16="http://schemas.microsoft.com/office/drawing/2014/main" id="{73E4003A-DE18-45DC-AB94-C1516F09114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7EEE44-CBBB-4D9F-BD27-4732C6F3C96A}" type="slidenum">
              <a:rPr lang="en-CA" altLang="en-US"/>
              <a:pPr eaLnBrk="1" hangingPunct="1"/>
              <a:t>100</a:t>
            </a:fld>
            <a:endParaRPr lang="en-CA" alt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 xmlns:a16="http://schemas.microsoft.com/office/drawing/2014/main" id="{C8EB03BF-292C-4AEB-B3B1-303173296D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4259" name="Notes Placeholder 2">
            <a:extLst>
              <a:ext uri="{FF2B5EF4-FFF2-40B4-BE49-F238E27FC236}">
                <a16:creationId xmlns="" xmlns:a16="http://schemas.microsoft.com/office/drawing/2014/main" id="{9D424A21-FE94-4E75-9AB6-2CB04837E2A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24260" name="Slide Number Placeholder 3">
            <a:extLst>
              <a:ext uri="{FF2B5EF4-FFF2-40B4-BE49-F238E27FC236}">
                <a16:creationId xmlns="" xmlns:a16="http://schemas.microsoft.com/office/drawing/2014/main" id="{7B36BF45-1B55-42AA-82E9-11E5E854E9F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1BEA4B-EF60-490B-A596-2B4B5F09BB79}" type="slidenum">
              <a:rPr lang="en-CA" altLang="en-US"/>
              <a:pPr eaLnBrk="1" hangingPunct="1"/>
              <a:t>101</a:t>
            </a:fld>
            <a:endParaRPr lang="en-CA"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 xmlns:a16="http://schemas.microsoft.com/office/drawing/2014/main" id="{458BBD10-E954-44F4-995F-BB049DB218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283" name="Notes Placeholder 2">
            <a:extLst>
              <a:ext uri="{FF2B5EF4-FFF2-40B4-BE49-F238E27FC236}">
                <a16:creationId xmlns="" xmlns:a16="http://schemas.microsoft.com/office/drawing/2014/main" id="{76205E3B-215D-40D3-A20D-187D858780D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25284" name="Slide Number Placeholder 3">
            <a:extLst>
              <a:ext uri="{FF2B5EF4-FFF2-40B4-BE49-F238E27FC236}">
                <a16:creationId xmlns="" xmlns:a16="http://schemas.microsoft.com/office/drawing/2014/main" id="{828A2BB7-FE9F-4B9B-864C-3C64868CC1D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6E2587-0B8F-4BE6-99D5-F547B7E47B7C}" type="slidenum">
              <a:rPr lang="en-CA" altLang="en-US"/>
              <a:pPr eaLnBrk="1" hangingPunct="1"/>
              <a:t>102</a:t>
            </a:fld>
            <a:endParaRPr lang="en-CA" alt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 xmlns:a16="http://schemas.microsoft.com/office/drawing/2014/main" id="{1353CC09-06B1-43D1-8AD3-BFA3FB366F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6307" name="Notes Placeholder 2">
            <a:extLst>
              <a:ext uri="{FF2B5EF4-FFF2-40B4-BE49-F238E27FC236}">
                <a16:creationId xmlns="" xmlns:a16="http://schemas.microsoft.com/office/drawing/2014/main" id="{C2027F12-C2AC-4191-9AF7-8EA66FA07D2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226308" name="Slide Number Placeholder 3">
            <a:extLst>
              <a:ext uri="{FF2B5EF4-FFF2-40B4-BE49-F238E27FC236}">
                <a16:creationId xmlns="" xmlns:a16="http://schemas.microsoft.com/office/drawing/2014/main" id="{3F2C8A54-11B6-482E-B87C-8FD75A8B082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DA8732-A748-4CA1-929D-D63209C992DC}" type="slidenum">
              <a:rPr lang="en-CA" altLang="en-US"/>
              <a:pPr eaLnBrk="1" hangingPunct="1"/>
              <a:t>103</a:t>
            </a:fld>
            <a:endParaRPr lang="en-CA" alt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 xmlns:a16="http://schemas.microsoft.com/office/drawing/2014/main" id="{47195072-8500-4601-A105-DBA19F078D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7331" name="Notes Placeholder 2">
            <a:extLst>
              <a:ext uri="{FF2B5EF4-FFF2-40B4-BE49-F238E27FC236}">
                <a16:creationId xmlns="" xmlns:a16="http://schemas.microsoft.com/office/drawing/2014/main" id="{7D7D6106-B560-49AC-B7C8-A5BC36A0A3A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27332" name="Slide Number Placeholder 3">
            <a:extLst>
              <a:ext uri="{FF2B5EF4-FFF2-40B4-BE49-F238E27FC236}">
                <a16:creationId xmlns="" xmlns:a16="http://schemas.microsoft.com/office/drawing/2014/main" id="{3D9EFC06-7BB2-47D4-995D-21110D1A7DF0}"/>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0057E0-1EA5-4DF8-9104-39CE4DD75567}" type="slidenum">
              <a:rPr lang="en-CA" altLang="en-US"/>
              <a:pPr eaLnBrk="1" hangingPunct="1"/>
              <a:t>104</a:t>
            </a:fld>
            <a:endParaRPr lang="en-CA" alt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 xmlns:a16="http://schemas.microsoft.com/office/drawing/2014/main" id="{9A4A6467-B7AE-4C2E-B15E-E185175635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8355" name="Notes Placeholder 2">
            <a:extLst>
              <a:ext uri="{FF2B5EF4-FFF2-40B4-BE49-F238E27FC236}">
                <a16:creationId xmlns="" xmlns:a16="http://schemas.microsoft.com/office/drawing/2014/main" id="{7E6CBE31-41F5-4A9C-85A5-C8441836C05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 </a:t>
            </a:r>
          </a:p>
          <a:p>
            <a:pPr eaLnBrk="1" hangingPunct="1">
              <a:spcBef>
                <a:spcPct val="0"/>
              </a:spcBef>
            </a:pPr>
            <a:endParaRPr lang="en-CA" altLang="en-US" dirty="0"/>
          </a:p>
        </p:txBody>
      </p:sp>
      <p:sp>
        <p:nvSpPr>
          <p:cNvPr id="228356" name="Slide Number Placeholder 3">
            <a:extLst>
              <a:ext uri="{FF2B5EF4-FFF2-40B4-BE49-F238E27FC236}">
                <a16:creationId xmlns="" xmlns:a16="http://schemas.microsoft.com/office/drawing/2014/main" id="{A7BE6825-2A22-4A77-9F56-FFB527534D3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315A16-267A-46A3-A45C-1F1D834A6AEE}" type="slidenum">
              <a:rPr lang="en-CA" altLang="en-US"/>
              <a:pPr eaLnBrk="1" hangingPunct="1"/>
              <a:t>105</a:t>
            </a:fld>
            <a:endParaRPr lang="en-CA" alt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 xmlns:a16="http://schemas.microsoft.com/office/drawing/2014/main" id="{53C0DB70-29BE-4764-AC34-5C1E64BDF6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9379" name="Notes Placeholder 2">
            <a:extLst>
              <a:ext uri="{FF2B5EF4-FFF2-40B4-BE49-F238E27FC236}">
                <a16:creationId xmlns="" xmlns:a16="http://schemas.microsoft.com/office/drawing/2014/main" id="{FD407164-9108-4352-8AB3-7A85DBFA2AA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29380" name="Slide Number Placeholder 3">
            <a:extLst>
              <a:ext uri="{FF2B5EF4-FFF2-40B4-BE49-F238E27FC236}">
                <a16:creationId xmlns="" xmlns:a16="http://schemas.microsoft.com/office/drawing/2014/main" id="{62FEA3A3-A3BE-4D3B-88A3-01B3EA87F32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C69555-688D-4CB3-911D-29F3B991713C}" type="slidenum">
              <a:rPr lang="en-CA" altLang="en-US"/>
              <a:pPr eaLnBrk="1" hangingPunct="1"/>
              <a:t>106</a:t>
            </a:fld>
            <a:endParaRPr lang="en-CA"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 xmlns:a16="http://schemas.microsoft.com/office/drawing/2014/main" id="{CC38B19F-F383-4E2D-B639-2D54999B36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7459" name="Notes Placeholder 2">
            <a:extLst>
              <a:ext uri="{FF2B5EF4-FFF2-40B4-BE49-F238E27FC236}">
                <a16:creationId xmlns="" xmlns:a16="http://schemas.microsoft.com/office/drawing/2014/main" id="{75626A28-319A-4589-8526-7A7E7444FE7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147460" name="Slide Number Placeholder 3">
            <a:extLst>
              <a:ext uri="{FF2B5EF4-FFF2-40B4-BE49-F238E27FC236}">
                <a16:creationId xmlns="" xmlns:a16="http://schemas.microsoft.com/office/drawing/2014/main" id="{B95FB8A0-3D51-4D13-B722-E9824465269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79B638-FF09-49A6-957A-728EC869BD9A}" type="slidenum">
              <a:rPr lang="en-CA" altLang="en-US"/>
              <a:pPr eaLnBrk="1" hangingPunct="1"/>
              <a:t>11</a:t>
            </a:fld>
            <a:endParaRPr lang="en-CA" alt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 xmlns:a16="http://schemas.microsoft.com/office/drawing/2014/main" id="{CF718C05-D683-4D2A-B7D9-6FE2CD20F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0403" name="Notes Placeholder 2">
            <a:extLst>
              <a:ext uri="{FF2B5EF4-FFF2-40B4-BE49-F238E27FC236}">
                <a16:creationId xmlns="" xmlns:a16="http://schemas.microsoft.com/office/drawing/2014/main" id="{A4FFD5DF-725A-4334-9F74-E093D602630B}"/>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30404" name="Slide Number Placeholder 3">
            <a:extLst>
              <a:ext uri="{FF2B5EF4-FFF2-40B4-BE49-F238E27FC236}">
                <a16:creationId xmlns="" xmlns:a16="http://schemas.microsoft.com/office/drawing/2014/main" id="{456D7EE2-BC68-4815-9619-351429786F7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1814C5-1507-46DA-99C4-BA356C66AF06}" type="slidenum">
              <a:rPr lang="en-CA" altLang="en-US"/>
              <a:pPr eaLnBrk="1" hangingPunct="1"/>
              <a:t>107</a:t>
            </a:fld>
            <a:endParaRPr lang="en-CA"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 xmlns:a16="http://schemas.microsoft.com/office/drawing/2014/main" id="{4D828EE4-188A-4EC9-83AF-116099DD3D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1427" name="Notes Placeholder 2">
            <a:extLst>
              <a:ext uri="{FF2B5EF4-FFF2-40B4-BE49-F238E27FC236}">
                <a16:creationId xmlns="" xmlns:a16="http://schemas.microsoft.com/office/drawing/2014/main" id="{563544F5-B3B4-4B5D-B11B-E913B9BB826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31428" name="Slide Number Placeholder 3">
            <a:extLst>
              <a:ext uri="{FF2B5EF4-FFF2-40B4-BE49-F238E27FC236}">
                <a16:creationId xmlns="" xmlns:a16="http://schemas.microsoft.com/office/drawing/2014/main" id="{EE0819AB-2E6C-4420-B993-A52896664A5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9D8AF5-A090-4C14-8CAB-2C0A87D48F62}" type="slidenum">
              <a:rPr lang="en-CA" altLang="en-US"/>
              <a:pPr eaLnBrk="1" hangingPunct="1"/>
              <a:t>108</a:t>
            </a:fld>
            <a:endParaRPr lang="en-CA" alt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 xmlns:a16="http://schemas.microsoft.com/office/drawing/2014/main" id="{170F1145-73B0-47AA-ABF3-DD2A7A391A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2451" name="Notes Placeholder 2">
            <a:extLst>
              <a:ext uri="{FF2B5EF4-FFF2-40B4-BE49-F238E27FC236}">
                <a16:creationId xmlns="" xmlns:a16="http://schemas.microsoft.com/office/drawing/2014/main" id="{5D2A17EB-AEAF-407A-A494-2111AE334D7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a:p>
            <a:pPr eaLnBrk="1" hangingPunct="1">
              <a:spcBef>
                <a:spcPct val="0"/>
              </a:spcBef>
            </a:pPr>
            <a:endParaRPr lang="en-CA" altLang="en-US" dirty="0"/>
          </a:p>
        </p:txBody>
      </p:sp>
      <p:sp>
        <p:nvSpPr>
          <p:cNvPr id="232452" name="Slide Number Placeholder 3">
            <a:extLst>
              <a:ext uri="{FF2B5EF4-FFF2-40B4-BE49-F238E27FC236}">
                <a16:creationId xmlns="" xmlns:a16="http://schemas.microsoft.com/office/drawing/2014/main" id="{549A3AFE-9B5D-4FE0-AD70-6742BB74C20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8CB081-3BD6-48EE-B695-64E196C4C1F5}" type="slidenum">
              <a:rPr lang="en-CA" altLang="en-US"/>
              <a:pPr eaLnBrk="1" hangingPunct="1"/>
              <a:t>109</a:t>
            </a:fld>
            <a:endParaRPr lang="en-CA" alt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 xmlns:a16="http://schemas.microsoft.com/office/drawing/2014/main" id="{D920B602-4606-4232-B6DD-48817AA002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3475" name="Notes Placeholder 2">
            <a:extLst>
              <a:ext uri="{FF2B5EF4-FFF2-40B4-BE49-F238E27FC236}">
                <a16:creationId xmlns="" xmlns:a16="http://schemas.microsoft.com/office/drawing/2014/main" id="{9BABBB2F-0299-4124-B7F9-E40DFF56EBC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 </a:t>
            </a:r>
          </a:p>
        </p:txBody>
      </p:sp>
      <p:sp>
        <p:nvSpPr>
          <p:cNvPr id="233476" name="Slide Number Placeholder 3">
            <a:extLst>
              <a:ext uri="{FF2B5EF4-FFF2-40B4-BE49-F238E27FC236}">
                <a16:creationId xmlns="" xmlns:a16="http://schemas.microsoft.com/office/drawing/2014/main" id="{A12FE669-E330-4748-A5F2-46936FA306B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FDCADE-8C66-447C-964F-488E331DCB72}" type="slidenum">
              <a:rPr lang="en-CA" altLang="en-US"/>
              <a:pPr eaLnBrk="1" hangingPunct="1"/>
              <a:t>111</a:t>
            </a:fld>
            <a:endParaRPr lang="en-CA" alt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 xmlns:a16="http://schemas.microsoft.com/office/drawing/2014/main" id="{CEC38E07-E853-4C01-B005-1D892B5D2C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4499" name="Notes Placeholder 2">
            <a:extLst>
              <a:ext uri="{FF2B5EF4-FFF2-40B4-BE49-F238E27FC236}">
                <a16:creationId xmlns="" xmlns:a16="http://schemas.microsoft.com/office/drawing/2014/main" id="{C23B9E3C-B011-40A2-A108-1F1FCF62827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p:txBody>
      </p:sp>
      <p:sp>
        <p:nvSpPr>
          <p:cNvPr id="234500" name="Slide Number Placeholder 3">
            <a:extLst>
              <a:ext uri="{FF2B5EF4-FFF2-40B4-BE49-F238E27FC236}">
                <a16:creationId xmlns="" xmlns:a16="http://schemas.microsoft.com/office/drawing/2014/main" id="{6A7B213E-86F2-45B4-82A4-EA6F85764A6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A708F9-9168-4296-AC51-E9DF9A923D9C}" type="slidenum">
              <a:rPr lang="en-CA" altLang="en-US"/>
              <a:pPr eaLnBrk="1" hangingPunct="1"/>
              <a:t>112</a:t>
            </a:fld>
            <a:endParaRPr lang="en-CA" alt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 xmlns:a16="http://schemas.microsoft.com/office/drawing/2014/main" id="{E3414D61-9289-4DE8-B7EB-78A771B3F0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23" name="Notes Placeholder 2">
            <a:extLst>
              <a:ext uri="{FF2B5EF4-FFF2-40B4-BE49-F238E27FC236}">
                <a16:creationId xmlns="" xmlns:a16="http://schemas.microsoft.com/office/drawing/2014/main" id="{92F67172-E8FC-4C24-A310-DE661032B65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p:txBody>
      </p:sp>
      <p:sp>
        <p:nvSpPr>
          <p:cNvPr id="235524" name="Slide Number Placeholder 3">
            <a:extLst>
              <a:ext uri="{FF2B5EF4-FFF2-40B4-BE49-F238E27FC236}">
                <a16:creationId xmlns="" xmlns:a16="http://schemas.microsoft.com/office/drawing/2014/main" id="{1DF498BC-E9C6-4115-B332-D4AAC756832A}"/>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4ED42B9-4E55-4A85-84C4-BEDC76A7639F}" type="slidenum">
              <a:rPr lang="en-CA" altLang="en-US"/>
              <a:pPr eaLnBrk="1" hangingPunct="1"/>
              <a:t>113</a:t>
            </a:fld>
            <a:endParaRPr lang="en-CA" alt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 xmlns:a16="http://schemas.microsoft.com/office/drawing/2014/main" id="{7B9C50D3-F66E-4411-82C3-F2905C3BC6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6547" name="Notes Placeholder 2">
            <a:extLst>
              <a:ext uri="{FF2B5EF4-FFF2-40B4-BE49-F238E27FC236}">
                <a16:creationId xmlns="" xmlns:a16="http://schemas.microsoft.com/office/drawing/2014/main" id="{AFCFA23C-214C-4AA3-A5C1-A21695E142A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a:p>
            <a:pPr eaLnBrk="1" hangingPunct="1">
              <a:spcBef>
                <a:spcPct val="0"/>
              </a:spcBef>
            </a:pPr>
            <a:endParaRPr lang="en-CA" altLang="en-US" dirty="0"/>
          </a:p>
        </p:txBody>
      </p:sp>
      <p:sp>
        <p:nvSpPr>
          <p:cNvPr id="236548" name="Slide Number Placeholder 3">
            <a:extLst>
              <a:ext uri="{FF2B5EF4-FFF2-40B4-BE49-F238E27FC236}">
                <a16:creationId xmlns="" xmlns:a16="http://schemas.microsoft.com/office/drawing/2014/main" id="{2E2CB1F3-5A8E-492B-91F9-0F12FBDFDBA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12F017-478A-48F1-BA4D-06E615EF9B8A}" type="slidenum">
              <a:rPr lang="en-CA" altLang="en-US"/>
              <a:pPr eaLnBrk="1" hangingPunct="1"/>
              <a:t>114</a:t>
            </a:fld>
            <a:endParaRPr lang="en-CA" alt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 xmlns:a16="http://schemas.microsoft.com/office/drawing/2014/main" id="{897F2F66-4B27-4CCD-AEA7-A4C9A18BDA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7571" name="Notes Placeholder 2">
            <a:extLst>
              <a:ext uri="{FF2B5EF4-FFF2-40B4-BE49-F238E27FC236}">
                <a16:creationId xmlns="" xmlns:a16="http://schemas.microsoft.com/office/drawing/2014/main" id="{7CDEE41B-3EBB-4643-819F-38EA026293BD}"/>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p:txBody>
      </p:sp>
      <p:sp>
        <p:nvSpPr>
          <p:cNvPr id="237572" name="Slide Number Placeholder 3">
            <a:extLst>
              <a:ext uri="{FF2B5EF4-FFF2-40B4-BE49-F238E27FC236}">
                <a16:creationId xmlns="" xmlns:a16="http://schemas.microsoft.com/office/drawing/2014/main" id="{741E9039-1966-4D2E-B6B3-6A631AE0A983}"/>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618270-4111-427D-8743-27318D8618E8}" type="slidenum">
              <a:rPr lang="en-CA" altLang="en-US"/>
              <a:pPr eaLnBrk="1" hangingPunct="1"/>
              <a:t>115</a:t>
            </a:fld>
            <a:endParaRPr lang="en-CA" alt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 xmlns:a16="http://schemas.microsoft.com/office/drawing/2014/main" id="{3E2506B7-190A-48BB-81C8-39EEAE6072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8595" name="Notes Placeholder 2">
            <a:extLst>
              <a:ext uri="{FF2B5EF4-FFF2-40B4-BE49-F238E27FC236}">
                <a16:creationId xmlns="" xmlns:a16="http://schemas.microsoft.com/office/drawing/2014/main" id="{803A0DB5-4D22-4F51-BF7F-5F4CB0DC5EB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cs typeface="Calibri"/>
            </a:endParaRPr>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endParaRPr lang="en-CA" altLang="en-US" dirty="0"/>
          </a:p>
        </p:txBody>
      </p:sp>
      <p:sp>
        <p:nvSpPr>
          <p:cNvPr id="238596" name="Slide Number Placeholder 3">
            <a:extLst>
              <a:ext uri="{FF2B5EF4-FFF2-40B4-BE49-F238E27FC236}">
                <a16:creationId xmlns="" xmlns:a16="http://schemas.microsoft.com/office/drawing/2014/main" id="{9C1C9EC7-BCFF-461D-990C-2D591885758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85F577-FF9A-497D-949E-A1FB36C232B9}" type="slidenum">
              <a:rPr lang="en-CA" altLang="en-US"/>
              <a:pPr eaLnBrk="1" hangingPunct="1"/>
              <a:t>116</a:t>
            </a:fld>
            <a:endParaRPr lang="en-CA" alt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 xmlns:a16="http://schemas.microsoft.com/office/drawing/2014/main" id="{5C633B90-9114-47D1-8BC4-8B984BFC33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FE684D45-38BB-432F-9750-583EB4D226CC}"/>
              </a:ext>
            </a:extLst>
          </p:cNvPr>
          <p:cNvSpPr>
            <a:spLocks noGrp="1"/>
          </p:cNvSpPr>
          <p:nvPr>
            <p:ph type="body" idx="1"/>
          </p:nvPr>
        </p:nvSpPr>
        <p:spPr/>
        <p:txBody>
          <a:bodyPr>
            <a:normAutofit fontScale="85000" lnSpcReduction="20000"/>
          </a:bodyPr>
          <a:lstStyle/>
          <a:p>
            <a:pPr eaLnBrk="1" fontAlgn="auto" hangingPunct="1">
              <a:spcBef>
                <a:spcPts val="0"/>
              </a:spcBef>
              <a:spcAft>
                <a:spcPts val="0"/>
              </a:spcAft>
              <a:defRPr/>
            </a:pPr>
            <a:endParaRPr lang="en-CA" dirty="0"/>
          </a:p>
        </p:txBody>
      </p:sp>
      <p:sp>
        <p:nvSpPr>
          <p:cNvPr id="239620" name="Slide Number Placeholder 3">
            <a:extLst>
              <a:ext uri="{FF2B5EF4-FFF2-40B4-BE49-F238E27FC236}">
                <a16:creationId xmlns="" xmlns:a16="http://schemas.microsoft.com/office/drawing/2014/main" id="{36BE963F-ACAA-4D10-AB18-21246E547E5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7C1BDF-739E-4714-9E44-373285EB37D3}" type="slidenum">
              <a:rPr lang="en-CA" altLang="en-US"/>
              <a:pPr eaLnBrk="1" hangingPunct="1"/>
              <a:t>118</a:t>
            </a:fld>
            <a:endParaRPr lang="en-CA"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a:extLst>
              <a:ext uri="{FF2B5EF4-FFF2-40B4-BE49-F238E27FC236}">
                <a16:creationId xmlns="" xmlns:a16="http://schemas.microsoft.com/office/drawing/2014/main" id="{E1E09EE2-7BA4-4CEA-8C23-99F38481AA5C}"/>
              </a:ext>
            </a:extLst>
          </p:cNvPr>
          <p:cNvSpPr>
            <a:spLocks noGrp="1"/>
          </p:cNvSpPr>
          <p:nvPr>
            <p:ph type="dt" sz="half" idx="10"/>
          </p:nvPr>
        </p:nvSpPr>
        <p:spPr/>
        <p:txBody>
          <a:bodyPr/>
          <a:lstStyle>
            <a:lvl1pPr>
              <a:defRPr/>
            </a:lvl1pPr>
          </a:lstStyle>
          <a:p>
            <a:pPr>
              <a:defRPr/>
            </a:pPr>
            <a:fld id="{A0F3AC0B-5F70-4120-AFAD-8ABA0B2CD72F}" type="datetimeFigureOut">
              <a:rPr lang="en-CA"/>
              <a:pPr>
                <a:defRPr/>
              </a:pPr>
              <a:t>05/08/2021</a:t>
            </a:fld>
            <a:endParaRPr lang="en-CA" dirty="0"/>
          </a:p>
        </p:txBody>
      </p:sp>
      <p:sp>
        <p:nvSpPr>
          <p:cNvPr id="5" name="Footer Placeholder 4">
            <a:extLst>
              <a:ext uri="{FF2B5EF4-FFF2-40B4-BE49-F238E27FC236}">
                <a16:creationId xmlns="" xmlns:a16="http://schemas.microsoft.com/office/drawing/2014/main" id="{7C1C2A25-5371-476F-BA87-ECCA3589CE36}"/>
              </a:ext>
            </a:extLst>
          </p:cNvPr>
          <p:cNvSpPr>
            <a:spLocks noGrp="1"/>
          </p:cNvSpPr>
          <p:nvPr>
            <p:ph type="ftr" sz="quarter" idx="11"/>
          </p:nvPr>
        </p:nvSpPr>
        <p:spPr/>
        <p:txBody>
          <a:bodyPr/>
          <a:lstStyle>
            <a:lvl1pPr>
              <a:defRPr/>
            </a:lvl1pPr>
          </a:lstStyle>
          <a:p>
            <a:pPr>
              <a:defRPr/>
            </a:pPr>
            <a:endParaRPr lang="en-CA" dirty="0"/>
          </a:p>
        </p:txBody>
      </p:sp>
      <p:sp>
        <p:nvSpPr>
          <p:cNvPr id="6" name="Slide Number Placeholder 5">
            <a:extLst>
              <a:ext uri="{FF2B5EF4-FFF2-40B4-BE49-F238E27FC236}">
                <a16:creationId xmlns="" xmlns:a16="http://schemas.microsoft.com/office/drawing/2014/main" id="{5533A716-7563-4E46-B185-5E3080922BB9}"/>
              </a:ext>
            </a:extLst>
          </p:cNvPr>
          <p:cNvSpPr>
            <a:spLocks noGrp="1"/>
          </p:cNvSpPr>
          <p:nvPr>
            <p:ph type="sldNum" sz="quarter" idx="12"/>
          </p:nvPr>
        </p:nvSpPr>
        <p:spPr/>
        <p:txBody>
          <a:bodyPr/>
          <a:lstStyle>
            <a:lvl1pPr>
              <a:defRPr/>
            </a:lvl1pPr>
          </a:lstStyle>
          <a:p>
            <a:fld id="{02309834-67B7-4A00-92E3-B83C85628761}" type="slidenum">
              <a:rPr lang="en-CA" altLang="en-US"/>
              <a:pPr/>
              <a:t>‹#›</a:t>
            </a:fld>
            <a:endParaRPr lang="en-CA" altLang="en-US" dirty="0"/>
          </a:p>
        </p:txBody>
      </p:sp>
    </p:spTree>
    <p:extLst>
      <p:ext uri="{BB962C8B-B14F-4D97-AF65-F5344CB8AC3E}">
        <p14:creationId xmlns="" xmlns:p14="http://schemas.microsoft.com/office/powerpoint/2010/main" val="81901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4516F27E-94B3-43F3-9152-EB07DFC95B88}"/>
              </a:ext>
            </a:extLst>
          </p:cNvPr>
          <p:cNvSpPr>
            <a:spLocks noGrp="1"/>
          </p:cNvSpPr>
          <p:nvPr>
            <p:ph type="dt" sz="half" idx="10"/>
          </p:nvPr>
        </p:nvSpPr>
        <p:spPr/>
        <p:txBody>
          <a:bodyPr/>
          <a:lstStyle>
            <a:lvl1pPr>
              <a:defRPr/>
            </a:lvl1pPr>
          </a:lstStyle>
          <a:p>
            <a:pPr>
              <a:defRPr/>
            </a:pPr>
            <a:fld id="{FB254C30-7B5E-49A3-9565-3F9D8B55735B}" type="datetimeFigureOut">
              <a:rPr lang="en-CA"/>
              <a:pPr>
                <a:defRPr/>
              </a:pPr>
              <a:t>05/08/2021</a:t>
            </a:fld>
            <a:endParaRPr lang="en-CA" dirty="0"/>
          </a:p>
        </p:txBody>
      </p:sp>
      <p:sp>
        <p:nvSpPr>
          <p:cNvPr id="5" name="Footer Placeholder 4">
            <a:extLst>
              <a:ext uri="{FF2B5EF4-FFF2-40B4-BE49-F238E27FC236}">
                <a16:creationId xmlns="" xmlns:a16="http://schemas.microsoft.com/office/drawing/2014/main" id="{CFD4F701-4DAC-4C80-872F-C95E52DF0F48}"/>
              </a:ext>
            </a:extLst>
          </p:cNvPr>
          <p:cNvSpPr>
            <a:spLocks noGrp="1"/>
          </p:cNvSpPr>
          <p:nvPr>
            <p:ph type="ftr" sz="quarter" idx="11"/>
          </p:nvPr>
        </p:nvSpPr>
        <p:spPr/>
        <p:txBody>
          <a:bodyPr/>
          <a:lstStyle>
            <a:lvl1pPr>
              <a:defRPr/>
            </a:lvl1pPr>
          </a:lstStyle>
          <a:p>
            <a:pPr>
              <a:defRPr/>
            </a:pPr>
            <a:endParaRPr lang="en-CA" dirty="0"/>
          </a:p>
        </p:txBody>
      </p:sp>
      <p:sp>
        <p:nvSpPr>
          <p:cNvPr id="6" name="Slide Number Placeholder 5">
            <a:extLst>
              <a:ext uri="{FF2B5EF4-FFF2-40B4-BE49-F238E27FC236}">
                <a16:creationId xmlns="" xmlns:a16="http://schemas.microsoft.com/office/drawing/2014/main" id="{A965956E-77A4-451B-A885-E790A10A7BD2}"/>
              </a:ext>
            </a:extLst>
          </p:cNvPr>
          <p:cNvSpPr>
            <a:spLocks noGrp="1"/>
          </p:cNvSpPr>
          <p:nvPr>
            <p:ph type="sldNum" sz="quarter" idx="12"/>
          </p:nvPr>
        </p:nvSpPr>
        <p:spPr/>
        <p:txBody>
          <a:bodyPr/>
          <a:lstStyle>
            <a:lvl1pPr>
              <a:defRPr/>
            </a:lvl1pPr>
          </a:lstStyle>
          <a:p>
            <a:fld id="{C52902AC-8FDF-43F6-8343-D6A4A78DA540}" type="slidenum">
              <a:rPr lang="en-CA" altLang="en-US"/>
              <a:pPr/>
              <a:t>‹#›</a:t>
            </a:fld>
            <a:endParaRPr lang="en-CA" altLang="en-US" dirty="0"/>
          </a:p>
        </p:txBody>
      </p:sp>
    </p:spTree>
    <p:extLst>
      <p:ext uri="{BB962C8B-B14F-4D97-AF65-F5344CB8AC3E}">
        <p14:creationId xmlns="" xmlns:p14="http://schemas.microsoft.com/office/powerpoint/2010/main" val="370777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39BB4198-99A2-4A55-B095-EEC0B2E2FAB7}"/>
              </a:ext>
            </a:extLst>
          </p:cNvPr>
          <p:cNvSpPr>
            <a:spLocks noGrp="1"/>
          </p:cNvSpPr>
          <p:nvPr>
            <p:ph type="dt" sz="half" idx="10"/>
          </p:nvPr>
        </p:nvSpPr>
        <p:spPr/>
        <p:txBody>
          <a:bodyPr/>
          <a:lstStyle>
            <a:lvl1pPr>
              <a:defRPr/>
            </a:lvl1pPr>
          </a:lstStyle>
          <a:p>
            <a:pPr>
              <a:defRPr/>
            </a:pPr>
            <a:fld id="{30F3DC23-42F3-4483-AD0B-BF080A00367B}" type="datetimeFigureOut">
              <a:rPr lang="en-CA"/>
              <a:pPr>
                <a:defRPr/>
              </a:pPr>
              <a:t>05/08/2021</a:t>
            </a:fld>
            <a:endParaRPr lang="en-CA" dirty="0"/>
          </a:p>
        </p:txBody>
      </p:sp>
      <p:sp>
        <p:nvSpPr>
          <p:cNvPr id="5" name="Footer Placeholder 4">
            <a:extLst>
              <a:ext uri="{FF2B5EF4-FFF2-40B4-BE49-F238E27FC236}">
                <a16:creationId xmlns="" xmlns:a16="http://schemas.microsoft.com/office/drawing/2014/main" id="{F5DC45CD-FEAE-4462-8E89-5589DE78E3BD}"/>
              </a:ext>
            </a:extLst>
          </p:cNvPr>
          <p:cNvSpPr>
            <a:spLocks noGrp="1"/>
          </p:cNvSpPr>
          <p:nvPr>
            <p:ph type="ftr" sz="quarter" idx="11"/>
          </p:nvPr>
        </p:nvSpPr>
        <p:spPr/>
        <p:txBody>
          <a:bodyPr/>
          <a:lstStyle>
            <a:lvl1pPr>
              <a:defRPr/>
            </a:lvl1pPr>
          </a:lstStyle>
          <a:p>
            <a:pPr>
              <a:defRPr/>
            </a:pPr>
            <a:endParaRPr lang="en-CA" dirty="0"/>
          </a:p>
        </p:txBody>
      </p:sp>
      <p:sp>
        <p:nvSpPr>
          <p:cNvPr id="6" name="Slide Number Placeholder 5">
            <a:extLst>
              <a:ext uri="{FF2B5EF4-FFF2-40B4-BE49-F238E27FC236}">
                <a16:creationId xmlns="" xmlns:a16="http://schemas.microsoft.com/office/drawing/2014/main" id="{75D55B2F-5E64-492C-936A-DD18D8534940}"/>
              </a:ext>
            </a:extLst>
          </p:cNvPr>
          <p:cNvSpPr>
            <a:spLocks noGrp="1"/>
          </p:cNvSpPr>
          <p:nvPr>
            <p:ph type="sldNum" sz="quarter" idx="12"/>
          </p:nvPr>
        </p:nvSpPr>
        <p:spPr/>
        <p:txBody>
          <a:bodyPr/>
          <a:lstStyle>
            <a:lvl1pPr>
              <a:defRPr/>
            </a:lvl1pPr>
          </a:lstStyle>
          <a:p>
            <a:fld id="{BD2DF7F0-403C-4711-BF51-21B30AA73FC5}" type="slidenum">
              <a:rPr lang="en-CA" altLang="en-US"/>
              <a:pPr/>
              <a:t>‹#›</a:t>
            </a:fld>
            <a:endParaRPr lang="en-CA" altLang="en-US" dirty="0"/>
          </a:p>
        </p:txBody>
      </p:sp>
    </p:spTree>
    <p:extLst>
      <p:ext uri="{BB962C8B-B14F-4D97-AF65-F5344CB8AC3E}">
        <p14:creationId xmlns="" xmlns:p14="http://schemas.microsoft.com/office/powerpoint/2010/main" val="291061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 xmlns:a16="http://schemas.microsoft.com/office/drawing/2014/main" id="{FFE2DF05-3DB5-4B86-B2B4-6EFFFDB6B037}"/>
              </a:ext>
            </a:extLst>
          </p:cNvPr>
          <p:cNvSpPr>
            <a:spLocks noGrp="1"/>
          </p:cNvSpPr>
          <p:nvPr>
            <p:ph type="dt" sz="half" idx="10"/>
          </p:nvPr>
        </p:nvSpPr>
        <p:spPr/>
        <p:txBody>
          <a:bodyPr/>
          <a:lstStyle>
            <a:lvl1pPr>
              <a:defRPr/>
            </a:lvl1pPr>
          </a:lstStyle>
          <a:p>
            <a:pPr>
              <a:defRPr/>
            </a:pPr>
            <a:fld id="{5CD1458D-A66C-43C6-AC34-01959BEB0B41}" type="datetimeFigureOut">
              <a:rPr lang="en-CA"/>
              <a:pPr>
                <a:defRPr/>
              </a:pPr>
              <a:t>05/08/2021</a:t>
            </a:fld>
            <a:endParaRPr lang="en-CA" dirty="0"/>
          </a:p>
        </p:txBody>
      </p:sp>
      <p:sp>
        <p:nvSpPr>
          <p:cNvPr id="5" name="Footer Placeholder 4">
            <a:extLst>
              <a:ext uri="{FF2B5EF4-FFF2-40B4-BE49-F238E27FC236}">
                <a16:creationId xmlns="" xmlns:a16="http://schemas.microsoft.com/office/drawing/2014/main" id="{2D2A1350-AA7B-4F60-8B13-79A22498BC1C}"/>
              </a:ext>
            </a:extLst>
          </p:cNvPr>
          <p:cNvSpPr>
            <a:spLocks noGrp="1"/>
          </p:cNvSpPr>
          <p:nvPr>
            <p:ph type="ftr" sz="quarter" idx="11"/>
          </p:nvPr>
        </p:nvSpPr>
        <p:spPr/>
        <p:txBody>
          <a:bodyPr/>
          <a:lstStyle>
            <a:lvl1pPr>
              <a:defRPr/>
            </a:lvl1pPr>
          </a:lstStyle>
          <a:p>
            <a:pPr>
              <a:defRPr/>
            </a:pPr>
            <a:endParaRPr lang="en-CA" dirty="0"/>
          </a:p>
        </p:txBody>
      </p:sp>
      <p:sp>
        <p:nvSpPr>
          <p:cNvPr id="6" name="Slide Number Placeholder 5">
            <a:extLst>
              <a:ext uri="{FF2B5EF4-FFF2-40B4-BE49-F238E27FC236}">
                <a16:creationId xmlns="" xmlns:a16="http://schemas.microsoft.com/office/drawing/2014/main" id="{E39DB4F2-856E-410E-B959-F1E12B51B628}"/>
              </a:ext>
            </a:extLst>
          </p:cNvPr>
          <p:cNvSpPr>
            <a:spLocks noGrp="1"/>
          </p:cNvSpPr>
          <p:nvPr>
            <p:ph type="sldNum" sz="quarter" idx="12"/>
          </p:nvPr>
        </p:nvSpPr>
        <p:spPr/>
        <p:txBody>
          <a:bodyPr/>
          <a:lstStyle>
            <a:lvl1pPr>
              <a:defRPr/>
            </a:lvl1pPr>
          </a:lstStyle>
          <a:p>
            <a:fld id="{197FF682-2E3B-40EB-A02F-7EB1CEEED075}" type="slidenum">
              <a:rPr lang="en-CA" altLang="en-US"/>
              <a:pPr/>
              <a:t>‹#›</a:t>
            </a:fld>
            <a:endParaRPr lang="en-CA" altLang="en-US" dirty="0"/>
          </a:p>
        </p:txBody>
      </p:sp>
    </p:spTree>
    <p:extLst>
      <p:ext uri="{BB962C8B-B14F-4D97-AF65-F5344CB8AC3E}">
        <p14:creationId xmlns="" xmlns:p14="http://schemas.microsoft.com/office/powerpoint/2010/main" val="417096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A3DEA50-8D44-47A4-BA5F-B42E494DFE57}"/>
              </a:ext>
            </a:extLst>
          </p:cNvPr>
          <p:cNvSpPr>
            <a:spLocks noGrp="1"/>
          </p:cNvSpPr>
          <p:nvPr>
            <p:ph type="dt" sz="half" idx="10"/>
          </p:nvPr>
        </p:nvSpPr>
        <p:spPr/>
        <p:txBody>
          <a:bodyPr/>
          <a:lstStyle>
            <a:lvl1pPr>
              <a:defRPr/>
            </a:lvl1pPr>
          </a:lstStyle>
          <a:p>
            <a:pPr>
              <a:defRPr/>
            </a:pPr>
            <a:fld id="{8D176605-A3AC-4BCC-9899-525CA357449E}" type="datetimeFigureOut">
              <a:rPr lang="en-CA"/>
              <a:pPr>
                <a:defRPr/>
              </a:pPr>
              <a:t>05/08/2021</a:t>
            </a:fld>
            <a:endParaRPr lang="en-CA" dirty="0"/>
          </a:p>
        </p:txBody>
      </p:sp>
      <p:sp>
        <p:nvSpPr>
          <p:cNvPr id="5" name="Footer Placeholder 4">
            <a:extLst>
              <a:ext uri="{FF2B5EF4-FFF2-40B4-BE49-F238E27FC236}">
                <a16:creationId xmlns="" xmlns:a16="http://schemas.microsoft.com/office/drawing/2014/main" id="{44986980-4B3A-4F7C-A984-36F8F8A55402}"/>
              </a:ext>
            </a:extLst>
          </p:cNvPr>
          <p:cNvSpPr>
            <a:spLocks noGrp="1"/>
          </p:cNvSpPr>
          <p:nvPr>
            <p:ph type="ftr" sz="quarter" idx="11"/>
          </p:nvPr>
        </p:nvSpPr>
        <p:spPr/>
        <p:txBody>
          <a:bodyPr/>
          <a:lstStyle>
            <a:lvl1pPr>
              <a:defRPr/>
            </a:lvl1pPr>
          </a:lstStyle>
          <a:p>
            <a:pPr>
              <a:defRPr/>
            </a:pPr>
            <a:endParaRPr lang="en-CA" dirty="0"/>
          </a:p>
        </p:txBody>
      </p:sp>
      <p:sp>
        <p:nvSpPr>
          <p:cNvPr id="6" name="Slide Number Placeholder 5">
            <a:extLst>
              <a:ext uri="{FF2B5EF4-FFF2-40B4-BE49-F238E27FC236}">
                <a16:creationId xmlns="" xmlns:a16="http://schemas.microsoft.com/office/drawing/2014/main" id="{3330D4AD-F421-4E6C-B846-564E73BBC842}"/>
              </a:ext>
            </a:extLst>
          </p:cNvPr>
          <p:cNvSpPr>
            <a:spLocks noGrp="1"/>
          </p:cNvSpPr>
          <p:nvPr>
            <p:ph type="sldNum" sz="quarter" idx="12"/>
          </p:nvPr>
        </p:nvSpPr>
        <p:spPr/>
        <p:txBody>
          <a:bodyPr/>
          <a:lstStyle>
            <a:lvl1pPr>
              <a:defRPr/>
            </a:lvl1pPr>
          </a:lstStyle>
          <a:p>
            <a:fld id="{3BF8B74E-2A8D-41E8-833C-61D7574B504C}" type="slidenum">
              <a:rPr lang="en-CA" altLang="en-US"/>
              <a:pPr/>
              <a:t>‹#›</a:t>
            </a:fld>
            <a:endParaRPr lang="en-CA" altLang="en-US" dirty="0"/>
          </a:p>
        </p:txBody>
      </p:sp>
    </p:spTree>
    <p:extLst>
      <p:ext uri="{BB962C8B-B14F-4D97-AF65-F5344CB8AC3E}">
        <p14:creationId xmlns="" xmlns:p14="http://schemas.microsoft.com/office/powerpoint/2010/main" val="69178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a:extLst>
              <a:ext uri="{FF2B5EF4-FFF2-40B4-BE49-F238E27FC236}">
                <a16:creationId xmlns="" xmlns:a16="http://schemas.microsoft.com/office/drawing/2014/main" id="{47F99B8C-CD03-4B04-BE6D-1F878906D7B7}"/>
              </a:ext>
            </a:extLst>
          </p:cNvPr>
          <p:cNvSpPr>
            <a:spLocks noGrp="1"/>
          </p:cNvSpPr>
          <p:nvPr>
            <p:ph type="dt" sz="half" idx="10"/>
          </p:nvPr>
        </p:nvSpPr>
        <p:spPr/>
        <p:txBody>
          <a:bodyPr/>
          <a:lstStyle>
            <a:lvl1pPr>
              <a:defRPr/>
            </a:lvl1pPr>
          </a:lstStyle>
          <a:p>
            <a:pPr>
              <a:defRPr/>
            </a:pPr>
            <a:fld id="{F08802AC-4E2F-4879-956F-82EB70A5029F}" type="datetimeFigureOut">
              <a:rPr lang="en-CA"/>
              <a:pPr>
                <a:defRPr/>
              </a:pPr>
              <a:t>05/08/2021</a:t>
            </a:fld>
            <a:endParaRPr lang="en-CA" dirty="0"/>
          </a:p>
        </p:txBody>
      </p:sp>
      <p:sp>
        <p:nvSpPr>
          <p:cNvPr id="6" name="Footer Placeholder 4">
            <a:extLst>
              <a:ext uri="{FF2B5EF4-FFF2-40B4-BE49-F238E27FC236}">
                <a16:creationId xmlns="" xmlns:a16="http://schemas.microsoft.com/office/drawing/2014/main" id="{04656DA8-BBE1-4F03-8832-AD41A28559E8}"/>
              </a:ext>
            </a:extLst>
          </p:cNvPr>
          <p:cNvSpPr>
            <a:spLocks noGrp="1"/>
          </p:cNvSpPr>
          <p:nvPr>
            <p:ph type="ftr" sz="quarter" idx="11"/>
          </p:nvPr>
        </p:nvSpPr>
        <p:spPr/>
        <p:txBody>
          <a:bodyPr/>
          <a:lstStyle>
            <a:lvl1pPr>
              <a:defRPr/>
            </a:lvl1pPr>
          </a:lstStyle>
          <a:p>
            <a:pPr>
              <a:defRPr/>
            </a:pPr>
            <a:endParaRPr lang="en-CA" dirty="0"/>
          </a:p>
        </p:txBody>
      </p:sp>
      <p:sp>
        <p:nvSpPr>
          <p:cNvPr id="7" name="Slide Number Placeholder 5">
            <a:extLst>
              <a:ext uri="{FF2B5EF4-FFF2-40B4-BE49-F238E27FC236}">
                <a16:creationId xmlns="" xmlns:a16="http://schemas.microsoft.com/office/drawing/2014/main" id="{7906C2B7-952C-4605-AEDA-CF2189D37B98}"/>
              </a:ext>
            </a:extLst>
          </p:cNvPr>
          <p:cNvSpPr>
            <a:spLocks noGrp="1"/>
          </p:cNvSpPr>
          <p:nvPr>
            <p:ph type="sldNum" sz="quarter" idx="12"/>
          </p:nvPr>
        </p:nvSpPr>
        <p:spPr/>
        <p:txBody>
          <a:bodyPr/>
          <a:lstStyle>
            <a:lvl1pPr>
              <a:defRPr/>
            </a:lvl1pPr>
          </a:lstStyle>
          <a:p>
            <a:fld id="{9D343424-5A8E-4043-BB63-49E2C9B51F7F}" type="slidenum">
              <a:rPr lang="en-CA" altLang="en-US"/>
              <a:pPr/>
              <a:t>‹#›</a:t>
            </a:fld>
            <a:endParaRPr lang="en-CA" altLang="en-US" dirty="0"/>
          </a:p>
        </p:txBody>
      </p:sp>
    </p:spTree>
    <p:extLst>
      <p:ext uri="{BB962C8B-B14F-4D97-AF65-F5344CB8AC3E}">
        <p14:creationId xmlns="" xmlns:p14="http://schemas.microsoft.com/office/powerpoint/2010/main" val="197945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 xmlns:a16="http://schemas.microsoft.com/office/drawing/2014/main" id="{2C5109FF-4015-43DA-B5F1-B98F42ACF0C2}"/>
              </a:ext>
            </a:extLst>
          </p:cNvPr>
          <p:cNvSpPr>
            <a:spLocks noGrp="1"/>
          </p:cNvSpPr>
          <p:nvPr>
            <p:ph type="dt" sz="half" idx="10"/>
          </p:nvPr>
        </p:nvSpPr>
        <p:spPr/>
        <p:txBody>
          <a:bodyPr/>
          <a:lstStyle>
            <a:lvl1pPr>
              <a:defRPr/>
            </a:lvl1pPr>
          </a:lstStyle>
          <a:p>
            <a:pPr>
              <a:defRPr/>
            </a:pPr>
            <a:fld id="{49045E2E-C05A-451C-B6B5-A065A9D8211D}" type="datetimeFigureOut">
              <a:rPr lang="en-CA"/>
              <a:pPr>
                <a:defRPr/>
              </a:pPr>
              <a:t>05/08/2021</a:t>
            </a:fld>
            <a:endParaRPr lang="en-CA" dirty="0"/>
          </a:p>
        </p:txBody>
      </p:sp>
      <p:sp>
        <p:nvSpPr>
          <p:cNvPr id="8" name="Footer Placeholder 4">
            <a:extLst>
              <a:ext uri="{FF2B5EF4-FFF2-40B4-BE49-F238E27FC236}">
                <a16:creationId xmlns="" xmlns:a16="http://schemas.microsoft.com/office/drawing/2014/main" id="{E33B169A-4BA0-4CAD-8CF5-EF6FCD1D7925}"/>
              </a:ext>
            </a:extLst>
          </p:cNvPr>
          <p:cNvSpPr>
            <a:spLocks noGrp="1"/>
          </p:cNvSpPr>
          <p:nvPr>
            <p:ph type="ftr" sz="quarter" idx="11"/>
          </p:nvPr>
        </p:nvSpPr>
        <p:spPr/>
        <p:txBody>
          <a:bodyPr/>
          <a:lstStyle>
            <a:lvl1pPr>
              <a:defRPr/>
            </a:lvl1pPr>
          </a:lstStyle>
          <a:p>
            <a:pPr>
              <a:defRPr/>
            </a:pPr>
            <a:endParaRPr lang="en-CA" dirty="0"/>
          </a:p>
        </p:txBody>
      </p:sp>
      <p:sp>
        <p:nvSpPr>
          <p:cNvPr id="9" name="Slide Number Placeholder 5">
            <a:extLst>
              <a:ext uri="{FF2B5EF4-FFF2-40B4-BE49-F238E27FC236}">
                <a16:creationId xmlns="" xmlns:a16="http://schemas.microsoft.com/office/drawing/2014/main" id="{08E96BB6-0E7C-4002-A0CE-11A13B7439D9}"/>
              </a:ext>
            </a:extLst>
          </p:cNvPr>
          <p:cNvSpPr>
            <a:spLocks noGrp="1"/>
          </p:cNvSpPr>
          <p:nvPr>
            <p:ph type="sldNum" sz="quarter" idx="12"/>
          </p:nvPr>
        </p:nvSpPr>
        <p:spPr/>
        <p:txBody>
          <a:bodyPr/>
          <a:lstStyle>
            <a:lvl1pPr>
              <a:defRPr/>
            </a:lvl1pPr>
          </a:lstStyle>
          <a:p>
            <a:fld id="{E135E9D5-9D59-4921-87E8-747CA8BAF5CE}" type="slidenum">
              <a:rPr lang="en-CA" altLang="en-US"/>
              <a:pPr/>
              <a:t>‹#›</a:t>
            </a:fld>
            <a:endParaRPr lang="en-CA" altLang="en-US" dirty="0"/>
          </a:p>
        </p:txBody>
      </p:sp>
    </p:spTree>
    <p:extLst>
      <p:ext uri="{BB962C8B-B14F-4D97-AF65-F5344CB8AC3E}">
        <p14:creationId xmlns="" xmlns:p14="http://schemas.microsoft.com/office/powerpoint/2010/main" val="88676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a:extLst>
              <a:ext uri="{FF2B5EF4-FFF2-40B4-BE49-F238E27FC236}">
                <a16:creationId xmlns="" xmlns:a16="http://schemas.microsoft.com/office/drawing/2014/main" id="{6CD474E5-3A18-4B4C-8430-472A4E27EF2B}"/>
              </a:ext>
            </a:extLst>
          </p:cNvPr>
          <p:cNvSpPr>
            <a:spLocks noGrp="1"/>
          </p:cNvSpPr>
          <p:nvPr>
            <p:ph type="dt" sz="half" idx="10"/>
          </p:nvPr>
        </p:nvSpPr>
        <p:spPr/>
        <p:txBody>
          <a:bodyPr/>
          <a:lstStyle>
            <a:lvl1pPr>
              <a:defRPr/>
            </a:lvl1pPr>
          </a:lstStyle>
          <a:p>
            <a:pPr>
              <a:defRPr/>
            </a:pPr>
            <a:fld id="{41A1C7CB-50B5-4C5D-A9BD-58D3F78BBD6E}" type="datetimeFigureOut">
              <a:rPr lang="en-CA"/>
              <a:pPr>
                <a:defRPr/>
              </a:pPr>
              <a:t>05/08/2021</a:t>
            </a:fld>
            <a:endParaRPr lang="en-CA" dirty="0"/>
          </a:p>
        </p:txBody>
      </p:sp>
      <p:sp>
        <p:nvSpPr>
          <p:cNvPr id="4" name="Footer Placeholder 4">
            <a:extLst>
              <a:ext uri="{FF2B5EF4-FFF2-40B4-BE49-F238E27FC236}">
                <a16:creationId xmlns="" xmlns:a16="http://schemas.microsoft.com/office/drawing/2014/main" id="{40C20A06-52C4-4806-A4FA-B505D2E8DF93}"/>
              </a:ext>
            </a:extLst>
          </p:cNvPr>
          <p:cNvSpPr>
            <a:spLocks noGrp="1"/>
          </p:cNvSpPr>
          <p:nvPr>
            <p:ph type="ftr" sz="quarter" idx="11"/>
          </p:nvPr>
        </p:nvSpPr>
        <p:spPr/>
        <p:txBody>
          <a:bodyPr/>
          <a:lstStyle>
            <a:lvl1pPr>
              <a:defRPr/>
            </a:lvl1pPr>
          </a:lstStyle>
          <a:p>
            <a:pPr>
              <a:defRPr/>
            </a:pPr>
            <a:endParaRPr lang="en-CA" dirty="0"/>
          </a:p>
        </p:txBody>
      </p:sp>
      <p:sp>
        <p:nvSpPr>
          <p:cNvPr id="5" name="Slide Number Placeholder 5">
            <a:extLst>
              <a:ext uri="{FF2B5EF4-FFF2-40B4-BE49-F238E27FC236}">
                <a16:creationId xmlns="" xmlns:a16="http://schemas.microsoft.com/office/drawing/2014/main" id="{1B1F9877-24AC-483F-A76A-600BEE06B3EA}"/>
              </a:ext>
            </a:extLst>
          </p:cNvPr>
          <p:cNvSpPr>
            <a:spLocks noGrp="1"/>
          </p:cNvSpPr>
          <p:nvPr>
            <p:ph type="sldNum" sz="quarter" idx="12"/>
          </p:nvPr>
        </p:nvSpPr>
        <p:spPr/>
        <p:txBody>
          <a:bodyPr/>
          <a:lstStyle>
            <a:lvl1pPr>
              <a:defRPr/>
            </a:lvl1pPr>
          </a:lstStyle>
          <a:p>
            <a:fld id="{7F91C382-6BD3-4F1E-A080-E2C41F8CB602}" type="slidenum">
              <a:rPr lang="en-CA" altLang="en-US"/>
              <a:pPr/>
              <a:t>‹#›</a:t>
            </a:fld>
            <a:endParaRPr lang="en-CA" altLang="en-US" dirty="0"/>
          </a:p>
        </p:txBody>
      </p:sp>
    </p:spTree>
    <p:extLst>
      <p:ext uri="{BB962C8B-B14F-4D97-AF65-F5344CB8AC3E}">
        <p14:creationId xmlns="" xmlns:p14="http://schemas.microsoft.com/office/powerpoint/2010/main" val="4139618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9C02A171-D19B-4926-9D67-14CA1E8BC955}"/>
              </a:ext>
            </a:extLst>
          </p:cNvPr>
          <p:cNvSpPr>
            <a:spLocks noGrp="1"/>
          </p:cNvSpPr>
          <p:nvPr>
            <p:ph type="dt" sz="half" idx="10"/>
          </p:nvPr>
        </p:nvSpPr>
        <p:spPr/>
        <p:txBody>
          <a:bodyPr/>
          <a:lstStyle>
            <a:lvl1pPr>
              <a:defRPr/>
            </a:lvl1pPr>
          </a:lstStyle>
          <a:p>
            <a:pPr>
              <a:defRPr/>
            </a:pPr>
            <a:fld id="{5FF611F2-BA5F-498B-8FF2-5EB8B12942D4}" type="datetimeFigureOut">
              <a:rPr lang="en-CA"/>
              <a:pPr>
                <a:defRPr/>
              </a:pPr>
              <a:t>05/08/2021</a:t>
            </a:fld>
            <a:endParaRPr lang="en-CA" dirty="0"/>
          </a:p>
        </p:txBody>
      </p:sp>
      <p:sp>
        <p:nvSpPr>
          <p:cNvPr id="3" name="Footer Placeholder 4">
            <a:extLst>
              <a:ext uri="{FF2B5EF4-FFF2-40B4-BE49-F238E27FC236}">
                <a16:creationId xmlns="" xmlns:a16="http://schemas.microsoft.com/office/drawing/2014/main" id="{88F61075-C303-4174-BA89-2B05870CE11A}"/>
              </a:ext>
            </a:extLst>
          </p:cNvPr>
          <p:cNvSpPr>
            <a:spLocks noGrp="1"/>
          </p:cNvSpPr>
          <p:nvPr>
            <p:ph type="ftr" sz="quarter" idx="11"/>
          </p:nvPr>
        </p:nvSpPr>
        <p:spPr/>
        <p:txBody>
          <a:bodyPr/>
          <a:lstStyle>
            <a:lvl1pPr>
              <a:defRPr/>
            </a:lvl1pPr>
          </a:lstStyle>
          <a:p>
            <a:pPr>
              <a:defRPr/>
            </a:pPr>
            <a:endParaRPr lang="en-CA" dirty="0"/>
          </a:p>
        </p:txBody>
      </p:sp>
      <p:sp>
        <p:nvSpPr>
          <p:cNvPr id="4" name="Slide Number Placeholder 5">
            <a:extLst>
              <a:ext uri="{FF2B5EF4-FFF2-40B4-BE49-F238E27FC236}">
                <a16:creationId xmlns="" xmlns:a16="http://schemas.microsoft.com/office/drawing/2014/main" id="{05EB3A74-44E8-4224-89D6-654AE3F07459}"/>
              </a:ext>
            </a:extLst>
          </p:cNvPr>
          <p:cNvSpPr>
            <a:spLocks noGrp="1"/>
          </p:cNvSpPr>
          <p:nvPr>
            <p:ph type="sldNum" sz="quarter" idx="12"/>
          </p:nvPr>
        </p:nvSpPr>
        <p:spPr/>
        <p:txBody>
          <a:bodyPr/>
          <a:lstStyle>
            <a:lvl1pPr>
              <a:defRPr/>
            </a:lvl1pPr>
          </a:lstStyle>
          <a:p>
            <a:fld id="{E8F2111A-6E19-4D99-BE81-F2B12DB62CC7}" type="slidenum">
              <a:rPr lang="en-CA" altLang="en-US"/>
              <a:pPr/>
              <a:t>‹#›</a:t>
            </a:fld>
            <a:endParaRPr lang="en-CA" altLang="en-US" dirty="0"/>
          </a:p>
        </p:txBody>
      </p:sp>
    </p:spTree>
    <p:extLst>
      <p:ext uri="{BB962C8B-B14F-4D97-AF65-F5344CB8AC3E}">
        <p14:creationId xmlns="" xmlns:p14="http://schemas.microsoft.com/office/powerpoint/2010/main" val="4433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FBF460B8-2957-4331-871B-B12354275400}"/>
              </a:ext>
            </a:extLst>
          </p:cNvPr>
          <p:cNvSpPr>
            <a:spLocks noGrp="1"/>
          </p:cNvSpPr>
          <p:nvPr>
            <p:ph type="dt" sz="half" idx="10"/>
          </p:nvPr>
        </p:nvSpPr>
        <p:spPr/>
        <p:txBody>
          <a:bodyPr/>
          <a:lstStyle>
            <a:lvl1pPr>
              <a:defRPr/>
            </a:lvl1pPr>
          </a:lstStyle>
          <a:p>
            <a:pPr>
              <a:defRPr/>
            </a:pPr>
            <a:fld id="{CB45FA55-ECC7-4529-9476-5186058C4604}" type="datetimeFigureOut">
              <a:rPr lang="en-CA"/>
              <a:pPr>
                <a:defRPr/>
              </a:pPr>
              <a:t>05/08/2021</a:t>
            </a:fld>
            <a:endParaRPr lang="en-CA" dirty="0"/>
          </a:p>
        </p:txBody>
      </p:sp>
      <p:sp>
        <p:nvSpPr>
          <p:cNvPr id="6" name="Footer Placeholder 4">
            <a:extLst>
              <a:ext uri="{FF2B5EF4-FFF2-40B4-BE49-F238E27FC236}">
                <a16:creationId xmlns="" xmlns:a16="http://schemas.microsoft.com/office/drawing/2014/main" id="{CD26F9C1-BF71-4C1D-8CA6-612CD39B5443}"/>
              </a:ext>
            </a:extLst>
          </p:cNvPr>
          <p:cNvSpPr>
            <a:spLocks noGrp="1"/>
          </p:cNvSpPr>
          <p:nvPr>
            <p:ph type="ftr" sz="quarter" idx="11"/>
          </p:nvPr>
        </p:nvSpPr>
        <p:spPr/>
        <p:txBody>
          <a:bodyPr/>
          <a:lstStyle>
            <a:lvl1pPr>
              <a:defRPr/>
            </a:lvl1pPr>
          </a:lstStyle>
          <a:p>
            <a:pPr>
              <a:defRPr/>
            </a:pPr>
            <a:endParaRPr lang="en-CA" dirty="0"/>
          </a:p>
        </p:txBody>
      </p:sp>
      <p:sp>
        <p:nvSpPr>
          <p:cNvPr id="7" name="Slide Number Placeholder 5">
            <a:extLst>
              <a:ext uri="{FF2B5EF4-FFF2-40B4-BE49-F238E27FC236}">
                <a16:creationId xmlns="" xmlns:a16="http://schemas.microsoft.com/office/drawing/2014/main" id="{938331D8-2C4B-4185-8746-8D2A7255C01C}"/>
              </a:ext>
            </a:extLst>
          </p:cNvPr>
          <p:cNvSpPr>
            <a:spLocks noGrp="1"/>
          </p:cNvSpPr>
          <p:nvPr>
            <p:ph type="sldNum" sz="quarter" idx="12"/>
          </p:nvPr>
        </p:nvSpPr>
        <p:spPr/>
        <p:txBody>
          <a:bodyPr/>
          <a:lstStyle>
            <a:lvl1pPr>
              <a:defRPr/>
            </a:lvl1pPr>
          </a:lstStyle>
          <a:p>
            <a:fld id="{2050C2FD-27EA-4343-8B1D-7E5EEE4CE1F2}" type="slidenum">
              <a:rPr lang="en-CA" altLang="en-US"/>
              <a:pPr/>
              <a:t>‹#›</a:t>
            </a:fld>
            <a:endParaRPr lang="en-CA" altLang="en-US" dirty="0"/>
          </a:p>
        </p:txBody>
      </p:sp>
    </p:spTree>
    <p:extLst>
      <p:ext uri="{BB962C8B-B14F-4D97-AF65-F5344CB8AC3E}">
        <p14:creationId xmlns="" xmlns:p14="http://schemas.microsoft.com/office/powerpoint/2010/main" val="107844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2BC56C73-154E-4A40-BFA5-98119534C1AF}"/>
              </a:ext>
            </a:extLst>
          </p:cNvPr>
          <p:cNvSpPr>
            <a:spLocks noGrp="1"/>
          </p:cNvSpPr>
          <p:nvPr>
            <p:ph type="dt" sz="half" idx="10"/>
          </p:nvPr>
        </p:nvSpPr>
        <p:spPr/>
        <p:txBody>
          <a:bodyPr/>
          <a:lstStyle>
            <a:lvl1pPr>
              <a:defRPr/>
            </a:lvl1pPr>
          </a:lstStyle>
          <a:p>
            <a:pPr>
              <a:defRPr/>
            </a:pPr>
            <a:fld id="{33BC4281-3869-42A9-8DB8-B732C2891278}" type="datetimeFigureOut">
              <a:rPr lang="en-CA"/>
              <a:pPr>
                <a:defRPr/>
              </a:pPr>
              <a:t>05/08/2021</a:t>
            </a:fld>
            <a:endParaRPr lang="en-CA" dirty="0"/>
          </a:p>
        </p:txBody>
      </p:sp>
      <p:sp>
        <p:nvSpPr>
          <p:cNvPr id="6" name="Footer Placeholder 4">
            <a:extLst>
              <a:ext uri="{FF2B5EF4-FFF2-40B4-BE49-F238E27FC236}">
                <a16:creationId xmlns="" xmlns:a16="http://schemas.microsoft.com/office/drawing/2014/main" id="{8FE210CB-E8A6-4455-B533-304BAFDC7BAF}"/>
              </a:ext>
            </a:extLst>
          </p:cNvPr>
          <p:cNvSpPr>
            <a:spLocks noGrp="1"/>
          </p:cNvSpPr>
          <p:nvPr>
            <p:ph type="ftr" sz="quarter" idx="11"/>
          </p:nvPr>
        </p:nvSpPr>
        <p:spPr/>
        <p:txBody>
          <a:bodyPr/>
          <a:lstStyle>
            <a:lvl1pPr>
              <a:defRPr/>
            </a:lvl1pPr>
          </a:lstStyle>
          <a:p>
            <a:pPr>
              <a:defRPr/>
            </a:pPr>
            <a:endParaRPr lang="en-CA" dirty="0"/>
          </a:p>
        </p:txBody>
      </p:sp>
      <p:sp>
        <p:nvSpPr>
          <p:cNvPr id="7" name="Slide Number Placeholder 5">
            <a:extLst>
              <a:ext uri="{FF2B5EF4-FFF2-40B4-BE49-F238E27FC236}">
                <a16:creationId xmlns="" xmlns:a16="http://schemas.microsoft.com/office/drawing/2014/main" id="{61AFABE4-467B-477D-8DD9-214D584533AE}"/>
              </a:ext>
            </a:extLst>
          </p:cNvPr>
          <p:cNvSpPr>
            <a:spLocks noGrp="1"/>
          </p:cNvSpPr>
          <p:nvPr>
            <p:ph type="sldNum" sz="quarter" idx="12"/>
          </p:nvPr>
        </p:nvSpPr>
        <p:spPr/>
        <p:txBody>
          <a:bodyPr/>
          <a:lstStyle>
            <a:lvl1pPr>
              <a:defRPr/>
            </a:lvl1pPr>
          </a:lstStyle>
          <a:p>
            <a:fld id="{BC405D38-8F0C-4214-A6F0-D570CEA79DA6}" type="slidenum">
              <a:rPr lang="en-CA" altLang="en-US"/>
              <a:pPr/>
              <a:t>‹#›</a:t>
            </a:fld>
            <a:endParaRPr lang="en-CA" altLang="en-US" dirty="0"/>
          </a:p>
        </p:txBody>
      </p:sp>
    </p:spTree>
    <p:extLst>
      <p:ext uri="{BB962C8B-B14F-4D97-AF65-F5344CB8AC3E}">
        <p14:creationId xmlns="" xmlns:p14="http://schemas.microsoft.com/office/powerpoint/2010/main" val="112919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142FFD47-1B18-4E76-B083-F2A6D72DDD0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a:extLst>
              <a:ext uri="{FF2B5EF4-FFF2-40B4-BE49-F238E27FC236}">
                <a16:creationId xmlns="" xmlns:a16="http://schemas.microsoft.com/office/drawing/2014/main" id="{4009ADA1-645C-4A4D-8842-4977F242206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a:extLst>
              <a:ext uri="{FF2B5EF4-FFF2-40B4-BE49-F238E27FC236}">
                <a16:creationId xmlns="" xmlns:a16="http://schemas.microsoft.com/office/drawing/2014/main" id="{FD01E020-809C-4EE1-AD38-32910D7C71E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8DDF2D-B2C0-4F90-A9CA-C23CFCD6F9B4}" type="datetimeFigureOut">
              <a:rPr lang="en-CA"/>
              <a:pPr>
                <a:defRPr/>
              </a:pPr>
              <a:t>05/08/2021</a:t>
            </a:fld>
            <a:endParaRPr lang="en-CA" dirty="0"/>
          </a:p>
        </p:txBody>
      </p:sp>
      <p:sp>
        <p:nvSpPr>
          <p:cNvPr id="5" name="Footer Placeholder 4">
            <a:extLst>
              <a:ext uri="{FF2B5EF4-FFF2-40B4-BE49-F238E27FC236}">
                <a16:creationId xmlns="" xmlns:a16="http://schemas.microsoft.com/office/drawing/2014/main" id="{F511ACE2-7784-4FAE-B7BE-E4963EE0D6F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CA" dirty="0"/>
          </a:p>
        </p:txBody>
      </p:sp>
      <p:sp>
        <p:nvSpPr>
          <p:cNvPr id="6" name="Slide Number Placeholder 5">
            <a:extLst>
              <a:ext uri="{FF2B5EF4-FFF2-40B4-BE49-F238E27FC236}">
                <a16:creationId xmlns="" xmlns:a16="http://schemas.microsoft.com/office/drawing/2014/main" id="{B9B759D3-2C61-48ED-8A84-E62D9F4C261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070BBEF-8FE4-4D96-8B63-B0003D260BBA}" type="slidenum">
              <a:rPr lang="en-CA" altLang="en-US"/>
              <a:pPr/>
              <a:t>‹#›</a:t>
            </a:fld>
            <a:endParaRPr lang="en-CA"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8.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0.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28.png"/></Relationships>
</file>

<file path=ppt/slides/_rels/slide1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6E7AE9F-5096-4635-89FD-9DCD1D9FEA0D}"/>
              </a:ext>
            </a:extLst>
          </p:cNvPr>
          <p:cNvSpPr>
            <a:spLocks noChangeArrowheads="1"/>
          </p:cNvSpPr>
          <p:nvPr/>
        </p:nvSpPr>
        <p:spPr bwMode="auto">
          <a:xfrm>
            <a:off x="23221" y="1958596"/>
            <a:ext cx="9100624" cy="1323439"/>
          </a:xfrm>
          <a:prstGeom prst="rect">
            <a:avLst/>
          </a:prstGeom>
          <a:noFill/>
          <a:ln w="9525">
            <a:noFill/>
            <a:miter lim="800000"/>
            <a:headEnd/>
            <a:tailEnd/>
          </a:ln>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CA" sz="4000" dirty="0">
                <a:solidFill>
                  <a:schemeClr val="bg1"/>
                </a:solidFill>
                <a:latin typeface="Calibri"/>
                <a:cs typeface="Arial"/>
              </a:rPr>
              <a:t>Las Vegas and Popular </a:t>
            </a:r>
            <a:r>
              <a:rPr lang="en-CA" sz="4000" dirty="0" smtClean="0">
                <a:solidFill>
                  <a:schemeClr val="bg1"/>
                </a:solidFill>
                <a:latin typeface="Calibri"/>
                <a:cs typeface="Arial"/>
              </a:rPr>
              <a:t>Culture</a:t>
            </a:r>
          </a:p>
          <a:p>
            <a:pPr algn="ctr"/>
            <a:r>
              <a:rPr lang="en-CA" sz="4000" dirty="0" smtClean="0">
                <a:solidFill>
                  <a:schemeClr val="bg1"/>
                </a:solidFill>
                <a:latin typeface="Calibri"/>
                <a:cs typeface="Arial"/>
              </a:rPr>
              <a:t>Lecture 12 of 12</a:t>
            </a:r>
            <a:endParaRPr lang="en-CA" sz="4000" dirty="0">
              <a:solidFill>
                <a:schemeClr val="bg1"/>
              </a:solidFill>
              <a:latin typeface="Calibri"/>
              <a:cs typeface="Arial"/>
            </a:endParaRPr>
          </a:p>
        </p:txBody>
      </p:sp>
      <p:sp>
        <p:nvSpPr>
          <p:cNvPr id="4" name="TextBox 1">
            <a:extLst>
              <a:ext uri="{FF2B5EF4-FFF2-40B4-BE49-F238E27FC236}">
                <a16:creationId xmlns="" xmlns:a16="http://schemas.microsoft.com/office/drawing/2014/main" id="{E78FD7D3-3E77-453D-BF62-BF74E3FC442C}"/>
              </a:ext>
            </a:extLst>
          </p:cNvPr>
          <p:cNvSpPr txBox="1"/>
          <p:nvPr/>
        </p:nvSpPr>
        <p:spPr>
          <a:xfrm>
            <a:off x="27720" y="3783028"/>
            <a:ext cx="9088701"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dirty="0">
                <a:solidFill>
                  <a:schemeClr val="bg1"/>
                </a:solidFill>
                <a:latin typeface="Calibri"/>
                <a:cs typeface="Arial"/>
              </a:rPr>
              <a:t>by Dr. Loren Lerner, Department of Art History, Concordia University, Montreal </a:t>
            </a:r>
            <a:endParaRPr lang="en-US" sz="1400" dirty="0">
              <a:solidFill>
                <a:schemeClr val="bg1"/>
              </a:solidFill>
              <a:latin typeface="Calibri"/>
            </a:endParaRPr>
          </a:p>
          <a:p>
            <a:pPr algn="ctr"/>
            <a:endParaRPr lang="en-US" sz="1400" dirty="0">
              <a:solidFill>
                <a:schemeClr val="bg1"/>
              </a:solidFill>
              <a:latin typeface="Calibri"/>
              <a:cs typeface="Arial"/>
            </a:endParaRPr>
          </a:p>
          <a:p>
            <a:pPr algn="ctr"/>
            <a:r>
              <a:rPr lang="en-US" sz="1400" dirty="0">
                <a:solidFill>
                  <a:schemeClr val="bg1"/>
                </a:solidFill>
                <a:latin typeface="Calibri"/>
                <a:cs typeface="Arial"/>
              </a:rPr>
              <a:t>Special thanks to Serena Desaulniers, editing and technical assistant </a:t>
            </a:r>
            <a:endParaRPr lang="en-US" sz="1400" dirty="0">
              <a:solidFill>
                <a:schemeClr val="bg1"/>
              </a:solidFill>
              <a:latin typeface="Calibri"/>
            </a:endParaRPr>
          </a:p>
          <a:p>
            <a:pPr algn="ctr"/>
            <a:endParaRPr lang="en-US"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 xmlns:a16="http://schemas.microsoft.com/office/drawing/2014/main" id="{40846BEA-9759-412F-B1A2-552B2ABEA768}"/>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23" b="473"/>
          <a:stretch/>
        </p:blipFill>
        <p:spPr bwMode="auto">
          <a:xfrm>
            <a:off x="3770313" y="133350"/>
            <a:ext cx="4897437" cy="659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E9725A5D-A12F-4F48-B8DA-357D13B94D42}"/>
              </a:ext>
            </a:extLst>
          </p:cNvPr>
          <p:cNvSpPr txBox="1"/>
          <p:nvPr/>
        </p:nvSpPr>
        <p:spPr>
          <a:xfrm>
            <a:off x="469900" y="1714500"/>
            <a:ext cx="28067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There are interior shots of the Las Vegas club and the Frontier which look startlingly low-rent to the modem observer; exposed fluorescent lighting and structural beams make these buildings look more like run-down </a:t>
            </a:r>
            <a:r>
              <a:rPr lang="en-CA" sz="1400" dirty="0" smtClean="0">
                <a:latin typeface="Calibri"/>
                <a:cs typeface="Arial"/>
              </a:rPr>
              <a:t>WalMarts </a:t>
            </a:r>
            <a:r>
              <a:rPr lang="en-CA" sz="1400" dirty="0">
                <a:latin typeface="Calibri"/>
                <a:cs typeface="Arial"/>
              </a:rPr>
              <a:t>than recreational areas. The text accompanying the photographs explains that</a:t>
            </a:r>
            <a:r>
              <a:rPr lang="en-CA" sz="1400" dirty="0">
                <a:solidFill>
                  <a:srgbClr val="FF0000"/>
                </a:solidFill>
                <a:latin typeface="Calibri"/>
                <a:cs typeface="Arial"/>
              </a:rPr>
              <a:t> "The big boom which the town enjoyed during the construction of Boulder Dam (later renamed Hoover Dam) seems like high jinks at a church bingo party compared to the preposterous prosperity of today."</a:t>
            </a:r>
            <a:endParaRPr lang="en-US" sz="1400" dirty="0">
              <a:solidFill>
                <a:srgbClr val="FF0000"/>
              </a:solidFill>
              <a:cs typeface="Aria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https://cinemasips.files.wordpress.com/2015/02/leaving-las-vegas.jpg">
            <a:extLst>
              <a:ext uri="{FF2B5EF4-FFF2-40B4-BE49-F238E27FC236}">
                <a16:creationId xmlns="" xmlns:a16="http://schemas.microsoft.com/office/drawing/2014/main" id="{1788218E-9BD8-4268-BF9E-FE6171F426F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2288" y="3127287"/>
            <a:ext cx="5910591" cy="3184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Picture 6" descr="http://www.alcohollywood.com/wp-content/uploads//ep186-leavingvegas.jpg">
            <a:extLst>
              <a:ext uri="{FF2B5EF4-FFF2-40B4-BE49-F238E27FC236}">
                <a16:creationId xmlns="" xmlns:a16="http://schemas.microsoft.com/office/drawing/2014/main" id="{8B9C56A3-8622-4E68-A63B-3036B9C0DDE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64032" y="246662"/>
            <a:ext cx="4204898" cy="2692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8" name="Rectangle 4">
            <a:extLst>
              <a:ext uri="{FF2B5EF4-FFF2-40B4-BE49-F238E27FC236}">
                <a16:creationId xmlns="" xmlns:a16="http://schemas.microsoft.com/office/drawing/2014/main" id="{0C501490-D297-4CF0-BA2B-6F1C929949F1}"/>
              </a:ext>
            </a:extLst>
          </p:cNvPr>
          <p:cNvSpPr>
            <a:spLocks noChangeArrowheads="1"/>
          </p:cNvSpPr>
          <p:nvPr/>
        </p:nvSpPr>
        <p:spPr bwMode="auto">
          <a:xfrm>
            <a:off x="382767" y="6308725"/>
            <a:ext cx="617378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Leaving Las Vegas. Dir. Mike Figgis. Universal, 1995.</a:t>
            </a:r>
            <a:endParaRPr lang="en-CA" altLang="en-US" sz="1400" dirty="0">
              <a:latin typeface="Calibri" panose="020F0502020204030204" pitchFamily="34" charset="0"/>
            </a:endParaRPr>
          </a:p>
        </p:txBody>
      </p:sp>
      <p:sp>
        <p:nvSpPr>
          <p:cNvPr id="2" name="TextBox 1">
            <a:extLst>
              <a:ext uri="{FF2B5EF4-FFF2-40B4-BE49-F238E27FC236}">
                <a16:creationId xmlns="" xmlns:a16="http://schemas.microsoft.com/office/drawing/2014/main" id="{C555DB00-2105-495A-9821-F45642CAEF52}"/>
              </a:ext>
            </a:extLst>
          </p:cNvPr>
          <p:cNvSpPr txBox="1"/>
          <p:nvPr/>
        </p:nvSpPr>
        <p:spPr>
          <a:xfrm>
            <a:off x="382438" y="253042"/>
            <a:ext cx="4109049" cy="28787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In reality as well as in film, it can be quite easy for life in Las Vegas to slide imperceptibly into a wash of colored lights, the night fusing into the day in an otherworldly haze. It makes sense, then, that when Ben is asked at the beginning of the film what he is going to do after being fired from his job, he replied that he is headed for Las Vegas. This is an ironic inversion of the </a:t>
            </a:r>
            <a:r>
              <a:rPr lang="en-CA" sz="1400" dirty="0">
                <a:solidFill>
                  <a:srgbClr val="FF0000"/>
                </a:solidFill>
                <a:latin typeface="Calibri"/>
                <a:cs typeface="Arial"/>
              </a:rPr>
              <a:t>"I'm going to Disneyland"</a:t>
            </a:r>
            <a:r>
              <a:rPr lang="en-CA" sz="1400" dirty="0">
                <a:latin typeface="Calibri"/>
                <a:cs typeface="Arial"/>
              </a:rPr>
              <a:t> line spoken by members of winning sports teams. When the name of Ben's motel appears to read </a:t>
            </a:r>
            <a:r>
              <a:rPr lang="en-CA" sz="1400" dirty="0">
                <a:solidFill>
                  <a:srgbClr val="FF0000"/>
                </a:solidFill>
                <a:latin typeface="Calibri"/>
                <a:cs typeface="Arial"/>
              </a:rPr>
              <a:t>"The Hole You're In"</a:t>
            </a:r>
            <a:r>
              <a:rPr lang="en-CA" sz="1400" dirty="0">
                <a:latin typeface="Calibri"/>
                <a:cs typeface="Arial"/>
              </a:rPr>
              <a:t> rather than</a:t>
            </a:r>
            <a:r>
              <a:rPr lang="en-CA" sz="1400" dirty="0">
                <a:solidFill>
                  <a:srgbClr val="FF0000"/>
                </a:solidFill>
                <a:latin typeface="Calibri"/>
                <a:cs typeface="Arial"/>
              </a:rPr>
              <a:t> "The Whole Year Inn,"</a:t>
            </a:r>
            <a:r>
              <a:rPr lang="en-CA" sz="1400" dirty="0">
                <a:latin typeface="Calibri"/>
                <a:cs typeface="Arial"/>
              </a:rPr>
              <a:t> the audience gets a sense of the appropriateness of the city as a place in which to spiral into oblivion.</a:t>
            </a:r>
            <a:endParaRPr lang="en-US" sz="1400" dirty="0">
              <a:cs typeface="Aria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Aria Movie Poster">
            <a:extLst>
              <a:ext uri="{FF2B5EF4-FFF2-40B4-BE49-F238E27FC236}">
                <a16:creationId xmlns="" xmlns:a16="http://schemas.microsoft.com/office/drawing/2014/main" id="{37F85DF7-8230-43FB-80B9-9D46BB79697C}"/>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32" t="1000" r="755" b="827"/>
          <a:stretch/>
        </p:blipFill>
        <p:spPr bwMode="auto">
          <a:xfrm>
            <a:off x="4407710" y="591269"/>
            <a:ext cx="3953777" cy="5973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1" name="Rectangle 4">
            <a:extLst>
              <a:ext uri="{FF2B5EF4-FFF2-40B4-BE49-F238E27FC236}">
                <a16:creationId xmlns="" xmlns:a16="http://schemas.microsoft.com/office/drawing/2014/main" id="{44B7FA0E-349E-4AA8-BDC2-8429048F6FF9}"/>
              </a:ext>
            </a:extLst>
          </p:cNvPr>
          <p:cNvSpPr>
            <a:spLocks noChangeArrowheads="1"/>
          </p:cNvSpPr>
          <p:nvPr/>
        </p:nvSpPr>
        <p:spPr bwMode="auto">
          <a:xfrm>
            <a:off x="4409147" y="284612"/>
            <a:ext cx="362708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Aria</a:t>
            </a:r>
            <a:r>
              <a:rPr lang="en-CA" altLang="en-US" sz="1400" b="1" dirty="0">
                <a:latin typeface="Calibri"/>
                <a:cs typeface="Arial"/>
              </a:rPr>
              <a:t>. Dir. Franc Roddam et al. Academy, 1988.</a:t>
            </a:r>
            <a:endParaRPr lang="en-CA" altLang="en-US" sz="1400" b="1" dirty="0">
              <a:latin typeface="Calibri" panose="020F0502020204030204" pitchFamily="34" charset="0"/>
            </a:endParaRPr>
          </a:p>
        </p:txBody>
      </p:sp>
      <p:sp>
        <p:nvSpPr>
          <p:cNvPr id="2" name="TextBox 1">
            <a:extLst>
              <a:ext uri="{FF2B5EF4-FFF2-40B4-BE49-F238E27FC236}">
                <a16:creationId xmlns="" xmlns:a16="http://schemas.microsoft.com/office/drawing/2014/main" id="{CDAFE287-4B48-4DD7-A574-C869841BE71E}"/>
              </a:ext>
            </a:extLst>
          </p:cNvPr>
          <p:cNvSpPr txBox="1"/>
          <p:nvPr/>
        </p:nvSpPr>
        <p:spPr>
          <a:xfrm>
            <a:off x="785004" y="2193985"/>
            <a:ext cx="27432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segment of </a:t>
            </a:r>
            <a:r>
              <a:rPr lang="en-CA" sz="1400" i="1" dirty="0">
                <a:latin typeface="Calibri"/>
                <a:cs typeface="Arial"/>
              </a:rPr>
              <a:t>Aria</a:t>
            </a:r>
            <a:r>
              <a:rPr lang="en-CA" sz="1400" dirty="0">
                <a:latin typeface="Calibri"/>
                <a:cs typeface="Arial"/>
              </a:rPr>
              <a:t> (1998) directed by Franc Roddam also uses Las Vegas as a tragic last stop for a young man and woman who drive in from the desert, make love in a downtown hotel room with neon lights pouring through the windows, and then slit their wrists in the bathtub, all to the accompaniment of Wagner's 'Tristan und Isolde.'</a:t>
            </a:r>
            <a:endParaRPr lang="en-US" sz="14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https://images-na.ssl-images-amazon.com/images/M/MV5BMTY4ZDhlNmQtMmMxNy00ODIyLWFlMTAtOGZmYjQxN2JkOTc3XkEyXkFqcGdeQXVyMDc2NTEzMw@@._V1_SY1000_CR0,0,807,1000_AL_.jpg">
            <a:extLst>
              <a:ext uri="{FF2B5EF4-FFF2-40B4-BE49-F238E27FC236}">
                <a16:creationId xmlns="" xmlns:a16="http://schemas.microsoft.com/office/drawing/2014/main" id="{45116A31-055B-4109-A042-CDB2090E8C9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2797" y="706767"/>
            <a:ext cx="4404174" cy="5449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5" name="Picture 6" descr="https://images-na.ssl-images-amazon.com/images/M/MV5BODZmMzhkMzAtMWZiZS00NzI0LTljNjMtNTRmMDQ0MWU3ZWYwXkEyXkFqcGdeQXVyMDc2NTEzMw@@._V1_SY1000_CR0,0,1490,1000_AL_.jpg">
            <a:extLst>
              <a:ext uri="{FF2B5EF4-FFF2-40B4-BE49-F238E27FC236}">
                <a16:creationId xmlns="" xmlns:a16="http://schemas.microsoft.com/office/drawing/2014/main" id="{0897E86E-0555-40AC-B67E-DB05322777A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04250" y="3338993"/>
            <a:ext cx="3749495" cy="2512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Rectangle 4">
            <a:extLst>
              <a:ext uri="{FF2B5EF4-FFF2-40B4-BE49-F238E27FC236}">
                <a16:creationId xmlns="" xmlns:a16="http://schemas.microsoft.com/office/drawing/2014/main" id="{E8648302-CC85-442A-841A-589CA1D131F6}"/>
              </a:ext>
            </a:extLst>
          </p:cNvPr>
          <p:cNvSpPr>
            <a:spLocks noChangeArrowheads="1"/>
          </p:cNvSpPr>
          <p:nvPr/>
        </p:nvSpPr>
        <p:spPr bwMode="auto">
          <a:xfrm>
            <a:off x="4998619" y="5848649"/>
            <a:ext cx="355026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Aria</a:t>
            </a:r>
            <a:r>
              <a:rPr lang="en-CA" altLang="en-US" sz="1400" dirty="0">
                <a:latin typeface="Calibri"/>
                <a:cs typeface="Arial"/>
              </a:rPr>
              <a:t>. Dir. Franc Roddam et al. Academy, 1988.</a:t>
            </a:r>
            <a:endParaRPr lang="en-CA" altLang="en-US" sz="1400" dirty="0">
              <a:latin typeface="Calibri" panose="020F0502020204030204" pitchFamily="34" charset="0"/>
            </a:endParaRPr>
          </a:p>
        </p:txBody>
      </p:sp>
      <p:sp>
        <p:nvSpPr>
          <p:cNvPr id="2" name="TextBox 1">
            <a:extLst>
              <a:ext uri="{FF2B5EF4-FFF2-40B4-BE49-F238E27FC236}">
                <a16:creationId xmlns="" xmlns:a16="http://schemas.microsoft.com/office/drawing/2014/main" id="{51C9E581-A48E-425A-AC46-90BD52662BC3}"/>
              </a:ext>
            </a:extLst>
          </p:cNvPr>
          <p:cNvSpPr txBox="1"/>
          <p:nvPr/>
        </p:nvSpPr>
        <p:spPr>
          <a:xfrm>
            <a:off x="4997571" y="1647645"/>
            <a:ext cx="376399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In all of these films, then, Las Vegas represents escape, either as an act of happiness or of desperation.</a:t>
            </a:r>
            <a:endParaRPr lang="en-US" sz="1400" dirty="0">
              <a:cs typeface="Aria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Box 1">
            <a:extLst>
              <a:ext uri="{FF2B5EF4-FFF2-40B4-BE49-F238E27FC236}">
                <a16:creationId xmlns="" xmlns:a16="http://schemas.microsoft.com/office/drawing/2014/main" id="{AB8F29F9-F720-49B2-BA13-DB07E489C5A2}"/>
              </a:ext>
            </a:extLst>
          </p:cNvPr>
          <p:cNvSpPr txBox="1">
            <a:spLocks noChangeArrowheads="1"/>
          </p:cNvSpPr>
          <p:nvPr/>
        </p:nvSpPr>
        <p:spPr bwMode="auto">
          <a:xfrm>
            <a:off x="1712" y="2952211"/>
            <a:ext cx="914123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The use of gambling as the effect of greed on </a:t>
            </a:r>
            <a:endParaRPr lang="en-CA" altLang="en-US" sz="2800" b="1" dirty="0">
              <a:latin typeface="Calibri"/>
            </a:endParaRPr>
          </a:p>
          <a:p>
            <a:pPr algn="ctr"/>
            <a:r>
              <a:rPr lang="en-CA" altLang="en-US" sz="2800" b="1" dirty="0">
                <a:latin typeface="Calibri"/>
                <a:cs typeface="Arial"/>
              </a:rPr>
              <a:t>the human spirit</a:t>
            </a:r>
            <a:endParaRPr lang="en-CA" altLang="en-US" sz="2800" b="1" dirty="0">
              <a:latin typeface="Calibri"/>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vhscollector.com/sites/default/files/vhsaltcovers/feverpitch-key1%20%28VHSCollector.com%29%20.jpg">
            <a:extLst>
              <a:ext uri="{FF2B5EF4-FFF2-40B4-BE49-F238E27FC236}">
                <a16:creationId xmlns="" xmlns:a16="http://schemas.microsoft.com/office/drawing/2014/main" id="{F989AD74-4E95-4B20-8F5B-1019478A51F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11463" y="606484"/>
            <a:ext cx="3269321" cy="6021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3">
            <a:extLst>
              <a:ext uri="{FF2B5EF4-FFF2-40B4-BE49-F238E27FC236}">
                <a16:creationId xmlns="" xmlns:a16="http://schemas.microsoft.com/office/drawing/2014/main" id="{C77FBF64-6C54-4F3C-BDBF-286D5983A930}"/>
              </a:ext>
            </a:extLst>
          </p:cNvPr>
          <p:cNvSpPr>
            <a:spLocks noChangeArrowheads="1"/>
          </p:cNvSpPr>
          <p:nvPr/>
        </p:nvSpPr>
        <p:spPr bwMode="auto">
          <a:xfrm>
            <a:off x="5206012" y="232525"/>
            <a:ext cx="156998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Fever Pitch,</a:t>
            </a:r>
            <a:r>
              <a:rPr lang="en-CA" altLang="en-US" sz="1400" b="1" dirty="0">
                <a:latin typeface="Calibri"/>
                <a:cs typeface="Arial"/>
              </a:rPr>
              <a:t> 1985.</a:t>
            </a:r>
            <a:r>
              <a:rPr lang="en-CA" altLang="en-US" dirty="0">
                <a:latin typeface="Arial"/>
                <a:cs typeface="Arial"/>
              </a:rPr>
              <a:t> </a:t>
            </a:r>
            <a:endParaRPr lang="en-CA" altLang="en-US" dirty="0"/>
          </a:p>
        </p:txBody>
      </p:sp>
      <p:sp>
        <p:nvSpPr>
          <p:cNvPr id="2" name="TextBox 1">
            <a:extLst>
              <a:ext uri="{FF2B5EF4-FFF2-40B4-BE49-F238E27FC236}">
                <a16:creationId xmlns="" xmlns:a16="http://schemas.microsoft.com/office/drawing/2014/main" id="{C9B6CB47-13D7-474B-986A-799C39195658}"/>
              </a:ext>
            </a:extLst>
          </p:cNvPr>
          <p:cNvSpPr txBox="1"/>
          <p:nvPr/>
        </p:nvSpPr>
        <p:spPr>
          <a:xfrm>
            <a:off x="655608" y="2625306"/>
            <a:ext cx="392214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Contrary to what might be expected, gambling does not play a major role in all of the films set in Las Vegas, but is a key motif in only one third of them, and in those its function varies. </a:t>
            </a:r>
            <a:r>
              <a:rPr lang="en-CA" sz="1400" i="1" dirty="0">
                <a:latin typeface="Calibri"/>
                <a:cs typeface="Arial"/>
              </a:rPr>
              <a:t>Fever Pitch</a:t>
            </a:r>
            <a:r>
              <a:rPr lang="en-CA" sz="1400" dirty="0">
                <a:latin typeface="Calibri"/>
                <a:cs typeface="Arial"/>
              </a:rPr>
              <a:t> (1985) centers on gambling addiction and its effects, suggesting that gambling is a dangerous vice that can easily get out of control. </a:t>
            </a:r>
            <a:endParaRPr lang="en-US" sz="1400" dirty="0">
              <a:cs typeface="Aria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http://cineplex.media.baselineresearch.com/images/259441/259441_full.jpg">
            <a:extLst>
              <a:ext uri="{FF2B5EF4-FFF2-40B4-BE49-F238E27FC236}">
                <a16:creationId xmlns="" xmlns:a16="http://schemas.microsoft.com/office/drawing/2014/main" id="{23ADE992-4724-4D6C-8C20-B97C5C1D14B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53061" y="1888976"/>
            <a:ext cx="5443088" cy="3868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7" name="Rectangle 3">
            <a:extLst>
              <a:ext uri="{FF2B5EF4-FFF2-40B4-BE49-F238E27FC236}">
                <a16:creationId xmlns="" xmlns:a16="http://schemas.microsoft.com/office/drawing/2014/main" id="{BC908FEB-36ED-497D-A797-D81FCE93057A}"/>
              </a:ext>
            </a:extLst>
          </p:cNvPr>
          <p:cNvSpPr>
            <a:spLocks noChangeArrowheads="1"/>
          </p:cNvSpPr>
          <p:nvPr/>
        </p:nvSpPr>
        <p:spPr bwMode="auto">
          <a:xfrm>
            <a:off x="1856088" y="5753430"/>
            <a:ext cx="152054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Fever Pitch,</a:t>
            </a:r>
            <a:r>
              <a:rPr lang="en-CA" altLang="en-US" sz="1400" dirty="0">
                <a:latin typeface="Calibri"/>
                <a:cs typeface="Arial"/>
              </a:rPr>
              <a:t> 1985. </a:t>
            </a:r>
            <a:endParaRPr lang="en-CA" altLang="en-US" dirty="0">
              <a:latin typeface="Calibri"/>
            </a:endParaRPr>
          </a:p>
        </p:txBody>
      </p:sp>
      <p:sp>
        <p:nvSpPr>
          <p:cNvPr id="2" name="TextBox 1">
            <a:extLst>
              <a:ext uri="{FF2B5EF4-FFF2-40B4-BE49-F238E27FC236}">
                <a16:creationId xmlns="" xmlns:a16="http://schemas.microsoft.com/office/drawing/2014/main" id="{D8FBE183-E6DD-43B0-AA52-7F732343E1A4}"/>
              </a:ext>
            </a:extLst>
          </p:cNvPr>
          <p:cNvSpPr txBox="1"/>
          <p:nvPr/>
        </p:nvSpPr>
        <p:spPr>
          <a:xfrm>
            <a:off x="526212" y="799382"/>
            <a:ext cx="810595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What is deplored in these films is not gambling itself, and the Las Vegas casino is not portrayed as a den of iniquity; rather, the film explores the effect of greed on the human spirit. The casino itself is neutral: The fault lies within the individual. In both cases, the unfortunate gambler is held hostage to his own desires and to his inability to control himself.</a:t>
            </a:r>
            <a:endParaRPr lang="en-US" sz="1400" dirty="0">
              <a:latin typeface="Calibri"/>
              <a:cs typeface="Aria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Image result">
            <a:extLst>
              <a:ext uri="{FF2B5EF4-FFF2-40B4-BE49-F238E27FC236}">
                <a16:creationId xmlns="" xmlns:a16="http://schemas.microsoft.com/office/drawing/2014/main" id="{BEF42865-663D-445D-8477-7FAD220A5FAE}"/>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283" t="1524" r="5023" b="1829"/>
          <a:stretch/>
        </p:blipFill>
        <p:spPr bwMode="auto">
          <a:xfrm>
            <a:off x="1056886" y="794859"/>
            <a:ext cx="3587871" cy="5593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4">
            <a:extLst>
              <a:ext uri="{FF2B5EF4-FFF2-40B4-BE49-F238E27FC236}">
                <a16:creationId xmlns="" xmlns:a16="http://schemas.microsoft.com/office/drawing/2014/main" id="{30F35641-AE67-4071-ABFF-172521148473}"/>
              </a:ext>
            </a:extLst>
          </p:cNvPr>
          <p:cNvSpPr>
            <a:spLocks noChangeArrowheads="1"/>
          </p:cNvSpPr>
          <p:nvPr/>
        </p:nvSpPr>
        <p:spPr bwMode="auto">
          <a:xfrm>
            <a:off x="1058743" y="476250"/>
            <a:ext cx="18840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Lost  in America,</a:t>
            </a:r>
            <a:r>
              <a:rPr lang="en-CA" altLang="en-US" sz="1400" b="1" dirty="0">
                <a:latin typeface="Calibri"/>
                <a:cs typeface="Arial"/>
              </a:rPr>
              <a:t> 1985.</a:t>
            </a:r>
          </a:p>
        </p:txBody>
      </p:sp>
      <p:sp>
        <p:nvSpPr>
          <p:cNvPr id="2" name="TextBox 1">
            <a:extLst>
              <a:ext uri="{FF2B5EF4-FFF2-40B4-BE49-F238E27FC236}">
                <a16:creationId xmlns="" xmlns:a16="http://schemas.microsoft.com/office/drawing/2014/main" id="{8C858B06-3112-4563-B625-8256FC5900BF}"/>
              </a:ext>
            </a:extLst>
          </p:cNvPr>
          <p:cNvSpPr txBox="1"/>
          <p:nvPr/>
        </p:nvSpPr>
        <p:spPr>
          <a:xfrm>
            <a:off x="5658928" y="1877683"/>
            <a:ext cx="244127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Along the same lines, </a:t>
            </a:r>
            <a:r>
              <a:rPr lang="en-CA" sz="1400" i="1" dirty="0">
                <a:latin typeface="Calibri"/>
                <a:cs typeface="Arial"/>
              </a:rPr>
              <a:t>Lost In America</a:t>
            </a:r>
            <a:r>
              <a:rPr lang="en-CA" sz="1400" dirty="0">
                <a:latin typeface="Calibri"/>
                <a:cs typeface="Arial"/>
              </a:rPr>
              <a:t> (1985) uses compulsive betting as a device to strip the main characters of their nest egg, thus forcing them to confront their own desire for simplicity and freedom. In a look at modem attitudes, Albert Brooks satirizes the conflicts within Americans who profess to value freedom but are willing to submit their individualities to corporate structures.</a:t>
            </a:r>
            <a:endParaRPr lang="en-US" sz="1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s://static.rogerebert.com/uploads/movie/movie_poster/lost-in-america-1985/large_AjZkaZbRrsUHlHxTUSNY2mj9lyT.jpg">
            <a:extLst>
              <a:ext uri="{FF2B5EF4-FFF2-40B4-BE49-F238E27FC236}">
                <a16:creationId xmlns="" xmlns:a16="http://schemas.microsoft.com/office/drawing/2014/main" id="{E6511C88-6220-47C6-AFF1-97C65DA4284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3178" y="1583068"/>
            <a:ext cx="3246018" cy="4583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5" name="Picture 4" descr="https://cdn.theatlantic.com/assets/media/img/mt/2017/07/lost/lead_960.jpg?1500956330">
            <a:extLst>
              <a:ext uri="{FF2B5EF4-FFF2-40B4-BE49-F238E27FC236}">
                <a16:creationId xmlns="" xmlns:a16="http://schemas.microsoft.com/office/drawing/2014/main" id="{C70D3338-6B9E-4FBE-BFB5-F92D135E219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53583" y="423923"/>
            <a:ext cx="4851998" cy="3293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6" name="Rectangle 4">
            <a:extLst>
              <a:ext uri="{FF2B5EF4-FFF2-40B4-BE49-F238E27FC236}">
                <a16:creationId xmlns="" xmlns:a16="http://schemas.microsoft.com/office/drawing/2014/main" id="{68D54895-059D-4D1A-BA81-7A3F2C1658F3}"/>
              </a:ext>
            </a:extLst>
          </p:cNvPr>
          <p:cNvSpPr>
            <a:spLocks noChangeArrowheads="1"/>
          </p:cNvSpPr>
          <p:nvPr/>
        </p:nvSpPr>
        <p:spPr bwMode="auto">
          <a:xfrm>
            <a:off x="426139" y="6169684"/>
            <a:ext cx="18563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Lost  in America,</a:t>
            </a:r>
            <a:r>
              <a:rPr lang="en-CA" altLang="en-US" sz="1400" dirty="0">
                <a:latin typeface="Calibri"/>
                <a:cs typeface="Arial"/>
              </a:rPr>
              <a:t> 1985.</a:t>
            </a:r>
          </a:p>
        </p:txBody>
      </p:sp>
      <p:sp>
        <p:nvSpPr>
          <p:cNvPr id="2" name="TextBox 1">
            <a:extLst>
              <a:ext uri="{FF2B5EF4-FFF2-40B4-BE49-F238E27FC236}">
                <a16:creationId xmlns="" xmlns:a16="http://schemas.microsoft.com/office/drawing/2014/main" id="{3A5E53B0-A842-469D-8663-32987E027E7B}"/>
              </a:ext>
            </a:extLst>
          </p:cNvPr>
          <p:cNvSpPr txBox="1"/>
          <p:nvPr/>
        </p:nvSpPr>
        <p:spPr>
          <a:xfrm>
            <a:off x="3847381" y="4364966"/>
            <a:ext cx="487104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It is interesting that when the film's couple turn their backs on the rat race, leaving new house and Mercedes to explore America in a motor home (named, ironically, after an extinct tribe of American Indians, the Winnebago), the first stop is Las Vegas, which is, according to one character, </a:t>
            </a:r>
            <a:r>
              <a:rPr lang="en-CA" sz="1400" dirty="0">
                <a:solidFill>
                  <a:srgbClr val="FF0000"/>
                </a:solidFill>
                <a:latin typeface="Calibri"/>
                <a:cs typeface="Arial"/>
              </a:rPr>
              <a:t>"the most money-grubbing place in the world."</a:t>
            </a:r>
            <a:endParaRPr lang="en-US" sz="1400" dirty="0">
              <a:solidFill>
                <a:srgbClr val="FF0000"/>
              </a:solidFill>
              <a:cs typeface="Aria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www.gstatic.com/tv/thumb/movieposters/8265/p8265_p_v8_aa.jpg">
            <a:extLst>
              <a:ext uri="{FF2B5EF4-FFF2-40B4-BE49-F238E27FC236}">
                <a16:creationId xmlns="" xmlns:a16="http://schemas.microsoft.com/office/drawing/2014/main" id="{3E4A75D0-8426-4894-A6A7-6A987BE5B0EE}"/>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996" t="1496" r="3745" b="1247"/>
          <a:stretch/>
        </p:blipFill>
        <p:spPr bwMode="auto">
          <a:xfrm>
            <a:off x="4650297" y="646981"/>
            <a:ext cx="3752326" cy="5861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4">
            <a:extLst>
              <a:ext uri="{FF2B5EF4-FFF2-40B4-BE49-F238E27FC236}">
                <a16:creationId xmlns="" xmlns:a16="http://schemas.microsoft.com/office/drawing/2014/main" id="{D9012C8D-B09D-47BF-9502-6D59BBB8F179}"/>
              </a:ext>
            </a:extLst>
          </p:cNvPr>
          <p:cNvSpPr>
            <a:spLocks noChangeArrowheads="1"/>
          </p:cNvSpPr>
          <p:nvPr/>
        </p:nvSpPr>
        <p:spPr bwMode="auto">
          <a:xfrm>
            <a:off x="4655209" y="343020"/>
            <a:ext cx="133068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Starman,</a:t>
            </a:r>
            <a:r>
              <a:rPr lang="en-CA" altLang="en-US" sz="1400" b="1" dirty="0">
                <a:latin typeface="Calibri"/>
                <a:cs typeface="Arial"/>
              </a:rPr>
              <a:t> 1984.</a:t>
            </a:r>
          </a:p>
        </p:txBody>
      </p:sp>
      <p:sp>
        <p:nvSpPr>
          <p:cNvPr id="2" name="TextBox 1">
            <a:extLst>
              <a:ext uri="{FF2B5EF4-FFF2-40B4-BE49-F238E27FC236}">
                <a16:creationId xmlns="" xmlns:a16="http://schemas.microsoft.com/office/drawing/2014/main" id="{FBE42FBD-BA5C-4FF1-9273-A6601429835C}"/>
              </a:ext>
            </a:extLst>
          </p:cNvPr>
          <p:cNvSpPr txBox="1"/>
          <p:nvPr/>
        </p:nvSpPr>
        <p:spPr>
          <a:xfrm>
            <a:off x="741873" y="2740325"/>
            <a:ext cx="30882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To those few who have the courage to drop out and find themselves, may God be with you and take you to Utah, avoiding Nevada completely. Several films employ the Las Vegas setting as an indictment of American materialism. </a:t>
            </a:r>
            <a:endParaRPr lang="en-US" sz="1400" dirty="0">
              <a:cs typeface="Aria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http://www.liveforfilm.com/wp-content/uploads/2016/04/Starman00029.jpg">
            <a:extLst>
              <a:ext uri="{FF2B5EF4-FFF2-40B4-BE49-F238E27FC236}">
                <a16:creationId xmlns="" xmlns:a16="http://schemas.microsoft.com/office/drawing/2014/main" id="{B12F507D-62E2-4F7D-B6F4-2EA0A317509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5176" y="3760609"/>
            <a:ext cx="5650182" cy="2404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3" name="Picture 6" descr="https://resizing.flixster.com/X5nWSYy0Wyy-Gn2j3RKU1gaGVlo=/4252x2700/v1.bjsxOTA4OTY7ajsxNzU1MjsxMjAwOzQyNTI7MjcwMA">
            <a:extLst>
              <a:ext uri="{FF2B5EF4-FFF2-40B4-BE49-F238E27FC236}">
                <a16:creationId xmlns="" xmlns:a16="http://schemas.microsoft.com/office/drawing/2014/main" id="{B04A901A-9EE8-488D-A3FA-E49E7556ABA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74723" y="390884"/>
            <a:ext cx="4752975" cy="313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4" name="Rectangle 4">
            <a:extLst>
              <a:ext uri="{FF2B5EF4-FFF2-40B4-BE49-F238E27FC236}">
                <a16:creationId xmlns="" xmlns:a16="http://schemas.microsoft.com/office/drawing/2014/main" id="{B42AE18A-348F-4CA3-A689-01A4CE722C21}"/>
              </a:ext>
            </a:extLst>
          </p:cNvPr>
          <p:cNvSpPr>
            <a:spLocks noChangeArrowheads="1"/>
          </p:cNvSpPr>
          <p:nvPr/>
        </p:nvSpPr>
        <p:spPr bwMode="auto">
          <a:xfrm>
            <a:off x="342001" y="6165850"/>
            <a:ext cx="13027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Starman,</a:t>
            </a:r>
            <a:r>
              <a:rPr lang="en-CA" altLang="en-US" sz="1400" dirty="0">
                <a:latin typeface="Calibri"/>
                <a:cs typeface="Arial"/>
              </a:rPr>
              <a:t> 1984.</a:t>
            </a:r>
          </a:p>
        </p:txBody>
      </p:sp>
      <p:sp>
        <p:nvSpPr>
          <p:cNvPr id="2" name="TextBox 1">
            <a:extLst>
              <a:ext uri="{FF2B5EF4-FFF2-40B4-BE49-F238E27FC236}">
                <a16:creationId xmlns="" xmlns:a16="http://schemas.microsoft.com/office/drawing/2014/main" id="{AC86B941-3BFB-4A85-9440-50CFA95E37C0}"/>
              </a:ext>
            </a:extLst>
          </p:cNvPr>
          <p:cNvSpPr txBox="1"/>
          <p:nvPr/>
        </p:nvSpPr>
        <p:spPr>
          <a:xfrm>
            <a:off x="339306" y="511834"/>
            <a:ext cx="354833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Not only does the initial Las Vegas sequence furnish the wherewithal for a sojourn in England in Oxford Blues, but the action establishes the shallow character and values of Nick, the protagonist. </a:t>
            </a:r>
            <a:r>
              <a:rPr lang="en-CA" sz="1400" i="1" dirty="0">
                <a:latin typeface="Calibri"/>
                <a:cs typeface="Arial"/>
              </a:rPr>
              <a:t>Lost In America</a:t>
            </a:r>
            <a:r>
              <a:rPr lang="en-CA" sz="1400" dirty="0">
                <a:latin typeface="Calibri"/>
                <a:cs typeface="Arial"/>
              </a:rPr>
              <a:t> (1980)  presents Las Vegas as the epitome of materialism, while the journey across the American landscape in </a:t>
            </a:r>
            <a:r>
              <a:rPr lang="en-CA" sz="1400" i="1" dirty="0">
                <a:latin typeface="Calibri"/>
                <a:cs typeface="Arial"/>
              </a:rPr>
              <a:t>Starman </a:t>
            </a:r>
            <a:r>
              <a:rPr lang="en-CA" sz="1400" dirty="0">
                <a:latin typeface="Calibri"/>
                <a:cs typeface="Arial"/>
              </a:rPr>
              <a:t>(1984) lets us glimpse rootless modem life in the United States from an alien's perspective. In the latter film, mobility is the overriding theme in a landscape cluttered with roads and freeways, traffic lights, truck stops, and gas stations.</a:t>
            </a:r>
            <a:endParaRPr lang="en-US" sz="1400" dirty="0">
              <a:cs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 xmlns:a16="http://schemas.microsoft.com/office/drawing/2014/main" id="{8C271C55-EB79-4037-B607-35F7F3ED318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3250" y="115888"/>
            <a:ext cx="4724400" cy="661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3D8DB6FD-06DA-4154-ACF7-96358B5CB8D1}"/>
              </a:ext>
            </a:extLst>
          </p:cNvPr>
          <p:cNvSpPr txBox="1"/>
          <p:nvPr/>
        </p:nvSpPr>
        <p:spPr>
          <a:xfrm>
            <a:off x="5765800" y="2628900"/>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Never without some kind of agenda, this time </a:t>
            </a:r>
            <a:r>
              <a:rPr lang="en-CA" sz="1400" i="1" dirty="0">
                <a:latin typeface="Calibri"/>
                <a:cs typeface="Arial"/>
              </a:rPr>
              <a:t>Life</a:t>
            </a:r>
            <a:r>
              <a:rPr lang="en-CA" sz="1400" dirty="0">
                <a:latin typeface="Calibri"/>
                <a:cs typeface="Arial"/>
              </a:rPr>
              <a:t> adopts a curiously misogynistic tone in captions such as these: </a:t>
            </a:r>
            <a:r>
              <a:rPr lang="en-CA" sz="1400" dirty="0">
                <a:solidFill>
                  <a:srgbClr val="FF0000"/>
                </a:solidFill>
                <a:latin typeface="Calibri"/>
                <a:cs typeface="Arial"/>
              </a:rPr>
              <a:t>"Keno is a woman's game. Like old-fashioned lotto or movie-house bingo, it requires little intelligence" </a:t>
            </a:r>
            <a:r>
              <a:rPr lang="en-CA" sz="1400" dirty="0">
                <a:latin typeface="Calibri"/>
                <a:cs typeface="Arial"/>
              </a:rPr>
              <a:t>(94). </a:t>
            </a:r>
            <a:endParaRPr lang="en-US" sz="1400" dirty="0">
              <a:cs typeface="Aria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a:extLst>
              <a:ext uri="{FF2B5EF4-FFF2-40B4-BE49-F238E27FC236}">
                <a16:creationId xmlns="" xmlns:a16="http://schemas.microsoft.com/office/drawing/2014/main" id="{F0C7AA84-0352-4268-9419-29E1DD4EA429}"/>
              </a:ext>
            </a:extLst>
          </p:cNvPr>
          <p:cNvSpPr>
            <a:spLocks noChangeArrowheads="1"/>
          </p:cNvSpPr>
          <p:nvPr/>
        </p:nvSpPr>
        <p:spPr bwMode="auto">
          <a:xfrm>
            <a:off x="-4253" y="3170418"/>
            <a:ext cx="915058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The use of gambling as a metaphor for chance </a:t>
            </a:r>
            <a:endParaRPr lang="en-CA" altLang="en-US" sz="2800" b="1" dirty="0">
              <a:latin typeface="Calibri"/>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s://www.movieposter.com/posters/archive/main/71/MPW-35852">
            <a:extLst>
              <a:ext uri="{FF2B5EF4-FFF2-40B4-BE49-F238E27FC236}">
                <a16:creationId xmlns="" xmlns:a16="http://schemas.microsoft.com/office/drawing/2014/main" id="{E07879FC-77E0-44B7-8B77-B46ACB2544D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6609" y="547898"/>
            <a:ext cx="4191898" cy="6063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Rectangle 6">
            <a:extLst>
              <a:ext uri="{FF2B5EF4-FFF2-40B4-BE49-F238E27FC236}">
                <a16:creationId xmlns="" xmlns:a16="http://schemas.microsoft.com/office/drawing/2014/main" id="{613D7A82-69E3-4C4A-8E88-BBDB21E563EB}"/>
              </a:ext>
            </a:extLst>
          </p:cNvPr>
          <p:cNvSpPr>
            <a:spLocks noChangeArrowheads="1"/>
          </p:cNvSpPr>
          <p:nvPr/>
        </p:nvSpPr>
        <p:spPr bwMode="auto">
          <a:xfrm>
            <a:off x="827088" y="241480"/>
            <a:ext cx="6858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Destiny Turns on the Radio</a:t>
            </a:r>
            <a:r>
              <a:rPr lang="en-CA" altLang="en-US" sz="1400" b="1" dirty="0">
                <a:latin typeface="Calibri"/>
                <a:cs typeface="Arial"/>
              </a:rPr>
              <a:t>. Dir. Jack Baran. Savoy Pictures, 1995.</a:t>
            </a:r>
          </a:p>
        </p:txBody>
      </p:sp>
      <p:sp>
        <p:nvSpPr>
          <p:cNvPr id="2" name="TextBox 1">
            <a:extLst>
              <a:ext uri="{FF2B5EF4-FFF2-40B4-BE49-F238E27FC236}">
                <a16:creationId xmlns="" xmlns:a16="http://schemas.microsoft.com/office/drawing/2014/main" id="{76508208-CDBC-47E8-B354-26F183D5E274}"/>
              </a:ext>
            </a:extLst>
          </p:cNvPr>
          <p:cNvSpPr txBox="1"/>
          <p:nvPr/>
        </p:nvSpPr>
        <p:spPr>
          <a:xfrm>
            <a:off x="5644551" y="2840966"/>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Calibri"/>
              </a:rPr>
              <a:t>The presence of gambling on a huge scale gives Las Vegas a built-in, all purpose metaphor, especially when the city is used as a symbol of the vagaries of chance.</a:t>
            </a:r>
            <a:endParaRPr lang="en-US" sz="14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a:extLst>
              <a:ext uri="{FF2B5EF4-FFF2-40B4-BE49-F238E27FC236}">
                <a16:creationId xmlns="" xmlns:a16="http://schemas.microsoft.com/office/drawing/2014/main" id="{8F0F047A-0945-4164-B7CA-1561BE244C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5853" y="2509058"/>
            <a:ext cx="4217448" cy="2985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5" name="Picture 6">
            <a:extLst>
              <a:ext uri="{FF2B5EF4-FFF2-40B4-BE49-F238E27FC236}">
                <a16:creationId xmlns="" xmlns:a16="http://schemas.microsoft.com/office/drawing/2014/main" id="{3C66B59F-CF99-4270-9996-F868BEF7723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16013" y="2503666"/>
            <a:ext cx="4106983" cy="2968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6" name="Rectangle 6">
            <a:extLst>
              <a:ext uri="{FF2B5EF4-FFF2-40B4-BE49-F238E27FC236}">
                <a16:creationId xmlns="" xmlns:a16="http://schemas.microsoft.com/office/drawing/2014/main" id="{13DCEC9B-E3E6-4661-87D4-FA8FD7327B97}"/>
              </a:ext>
            </a:extLst>
          </p:cNvPr>
          <p:cNvSpPr>
            <a:spLocks noChangeArrowheads="1"/>
          </p:cNvSpPr>
          <p:nvPr/>
        </p:nvSpPr>
        <p:spPr bwMode="auto">
          <a:xfrm>
            <a:off x="309503" y="5489215"/>
            <a:ext cx="507520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Destiny Turns on the Radio</a:t>
            </a:r>
            <a:r>
              <a:rPr lang="en-CA" altLang="en-US" sz="1400" dirty="0">
                <a:latin typeface="Calibri"/>
                <a:cs typeface="Arial"/>
              </a:rPr>
              <a:t>. Dir. Jack Baran. Savoy Pictures, 1995.</a:t>
            </a:r>
          </a:p>
        </p:txBody>
      </p:sp>
      <p:sp>
        <p:nvSpPr>
          <p:cNvPr id="2" name="TextBox 1">
            <a:extLst>
              <a:ext uri="{FF2B5EF4-FFF2-40B4-BE49-F238E27FC236}">
                <a16:creationId xmlns="" xmlns:a16="http://schemas.microsoft.com/office/drawing/2014/main" id="{519C2FD0-BEFE-4341-A10B-70D0370928EA}"/>
              </a:ext>
            </a:extLst>
          </p:cNvPr>
          <p:cNvSpPr txBox="1"/>
          <p:nvPr/>
        </p:nvSpPr>
        <p:spPr>
          <a:xfrm>
            <a:off x="310551" y="1072551"/>
            <a:ext cx="852289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most extravagant use of this motif is in </a:t>
            </a:r>
            <a:r>
              <a:rPr lang="en-CA" sz="1400" i="1" dirty="0">
                <a:latin typeface="Calibri"/>
                <a:cs typeface="Arial"/>
              </a:rPr>
              <a:t>Destiny Turns on the Radio</a:t>
            </a:r>
            <a:r>
              <a:rPr lang="en-CA" sz="1400" dirty="0">
                <a:latin typeface="Calibri"/>
                <a:cs typeface="Arial"/>
              </a:rPr>
              <a:t> (1995)</a:t>
            </a:r>
            <a:r>
              <a:rPr lang="en-CA" sz="1400" b="1" dirty="0">
                <a:latin typeface="Calibri"/>
                <a:cs typeface="Arial"/>
              </a:rPr>
              <a:t>, </a:t>
            </a:r>
            <a:r>
              <a:rPr lang="en-CA" sz="1400" dirty="0">
                <a:latin typeface="Calibri"/>
                <a:cs typeface="Arial"/>
              </a:rPr>
              <a:t>in which Quentin Tarantino plays Johnny Destiny, who is described by a character named Thoreau as a </a:t>
            </a:r>
            <a:r>
              <a:rPr lang="en-CA" sz="1400" dirty="0">
                <a:solidFill>
                  <a:srgbClr val="FF0000"/>
                </a:solidFill>
                <a:latin typeface="Calibri"/>
                <a:cs typeface="Arial"/>
              </a:rPr>
              <a:t>"manitou," </a:t>
            </a:r>
            <a:r>
              <a:rPr lang="en-CA" sz="1400" dirty="0">
                <a:latin typeface="Calibri"/>
                <a:cs typeface="Arial"/>
              </a:rPr>
              <a:t>an </a:t>
            </a:r>
            <a:r>
              <a:rPr lang="en-CA" sz="1400" dirty="0">
                <a:solidFill>
                  <a:srgbClr val="FF0000"/>
                </a:solidFill>
                <a:latin typeface="Calibri"/>
                <a:cs typeface="Arial"/>
              </a:rPr>
              <a:t>"animistic spirit"</a:t>
            </a:r>
            <a:r>
              <a:rPr lang="en-CA" sz="1400" dirty="0">
                <a:latin typeface="Calibri"/>
                <a:cs typeface="Arial"/>
              </a:rPr>
              <a:t> who rises out of the swimming pool of the Marilyn Motel because the </a:t>
            </a:r>
            <a:r>
              <a:rPr lang="en-CA" sz="1400" dirty="0">
                <a:solidFill>
                  <a:srgbClr val="FF0000"/>
                </a:solidFill>
                <a:latin typeface="Calibri"/>
                <a:cs typeface="Arial"/>
              </a:rPr>
              <a:t>"gambling ritual conjured a deity"</a:t>
            </a:r>
            <a:r>
              <a:rPr lang="en-CA" sz="1400" dirty="0">
                <a:latin typeface="Calibri"/>
                <a:cs typeface="Arial"/>
              </a:rPr>
              <a:t> to represent the forces of chance. Johnny Destiny thus personifies the possibilities inherent in Las Vegas, and his interactions with the other characters reflect the surprising tricks that fortune can play on people.</a:t>
            </a:r>
            <a:endParaRPr lang="en-US" sz="1400" dirty="0">
              <a:cs typeface="Aria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s://images-na.ssl-images-amazon.com/images/M/MV5BMTM0Mzc1MTA4MV5BMl5BanBnXkFtZTcwOTg2NzE0NA@@._V1_SY1000_CR0,0,666,1000_AL_.jpg">
            <a:extLst>
              <a:ext uri="{FF2B5EF4-FFF2-40B4-BE49-F238E27FC236}">
                <a16:creationId xmlns="" xmlns:a16="http://schemas.microsoft.com/office/drawing/2014/main" id="{7C3A4E5E-D396-49BF-B5D2-342413B9294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12825" y="664086"/>
            <a:ext cx="3846812" cy="5805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4">
            <a:extLst>
              <a:ext uri="{FF2B5EF4-FFF2-40B4-BE49-F238E27FC236}">
                <a16:creationId xmlns="" xmlns:a16="http://schemas.microsoft.com/office/drawing/2014/main" id="{C535939F-607F-480A-A00E-7652497ACEA9}"/>
              </a:ext>
            </a:extLst>
          </p:cNvPr>
          <p:cNvSpPr>
            <a:spLocks noChangeArrowheads="1"/>
          </p:cNvSpPr>
          <p:nvPr/>
        </p:nvSpPr>
        <p:spPr bwMode="auto">
          <a:xfrm>
            <a:off x="1013754" y="348981"/>
            <a:ext cx="70199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Honeymoon in Vegas</a:t>
            </a:r>
            <a:r>
              <a:rPr lang="en-CA" altLang="en-US" sz="1400" b="1" dirty="0">
                <a:latin typeface="Calibri"/>
                <a:cs typeface="Arial"/>
              </a:rPr>
              <a:t>. Dir. Andrew Bergman. Castle Rock, 1992.</a:t>
            </a:r>
            <a:endParaRPr lang="en-CA" altLang="en-US" sz="1400" b="1" dirty="0">
              <a:latin typeface="Calibri" panose="020F0502020204030204" pitchFamily="34" charset="0"/>
            </a:endParaRPr>
          </a:p>
        </p:txBody>
      </p:sp>
      <p:sp>
        <p:nvSpPr>
          <p:cNvPr id="2" name="TextBox 1">
            <a:extLst>
              <a:ext uri="{FF2B5EF4-FFF2-40B4-BE49-F238E27FC236}">
                <a16:creationId xmlns="" xmlns:a16="http://schemas.microsoft.com/office/drawing/2014/main" id="{B7E543CB-7279-44E8-9BF4-7CFCEC5B5045}"/>
              </a:ext>
            </a:extLst>
          </p:cNvPr>
          <p:cNvSpPr txBox="1"/>
          <p:nvPr/>
        </p:nvSpPr>
        <p:spPr>
          <a:xfrm>
            <a:off x="5773947" y="2740325"/>
            <a:ext cx="23693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complementary films </a:t>
            </a:r>
            <a:r>
              <a:rPr lang="en-CA" sz="1400" i="1" dirty="0">
                <a:latin typeface="Calibri"/>
                <a:cs typeface="Arial"/>
              </a:rPr>
              <a:t>Honeymoon in Vegas</a:t>
            </a:r>
            <a:r>
              <a:rPr lang="en-CA" sz="1400" dirty="0">
                <a:latin typeface="Calibri"/>
                <a:cs typeface="Arial"/>
              </a:rPr>
              <a:t> (1992) and </a:t>
            </a:r>
            <a:r>
              <a:rPr lang="en-CA" sz="1400" i="1" dirty="0">
                <a:latin typeface="Calibri"/>
                <a:cs typeface="Arial"/>
              </a:rPr>
              <a:t>Indecent Proposal</a:t>
            </a:r>
            <a:r>
              <a:rPr lang="en-CA" sz="1400" dirty="0">
                <a:latin typeface="Calibri"/>
                <a:cs typeface="Arial"/>
              </a:rPr>
              <a:t> (1993) also deal with the effect that fortune can have on ordinary people.</a:t>
            </a:r>
            <a:endParaRPr lang="en-US" sz="1400" dirty="0">
              <a:cs typeface="Aria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a:extLst>
              <a:ext uri="{FF2B5EF4-FFF2-40B4-BE49-F238E27FC236}">
                <a16:creationId xmlns="" xmlns:a16="http://schemas.microsoft.com/office/drawing/2014/main" id="{765DFE0B-FD65-4225-9B32-FE38274C96D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7559" y="362609"/>
            <a:ext cx="5551787" cy="293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3" name="Picture 4">
            <a:extLst>
              <a:ext uri="{FF2B5EF4-FFF2-40B4-BE49-F238E27FC236}">
                <a16:creationId xmlns="" xmlns:a16="http://schemas.microsoft.com/office/drawing/2014/main" id="{6EADFE77-7B17-408C-94DC-994AA9F36A3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2087" y="3544259"/>
            <a:ext cx="5049268" cy="26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4" name="Rectangle 4">
            <a:extLst>
              <a:ext uri="{FF2B5EF4-FFF2-40B4-BE49-F238E27FC236}">
                <a16:creationId xmlns="" xmlns:a16="http://schemas.microsoft.com/office/drawing/2014/main" id="{974FD4DA-08D3-4EBA-8A50-7A11D9D3EA7A}"/>
              </a:ext>
            </a:extLst>
          </p:cNvPr>
          <p:cNvSpPr>
            <a:spLocks noChangeArrowheads="1"/>
          </p:cNvSpPr>
          <p:nvPr/>
        </p:nvSpPr>
        <p:spPr bwMode="auto">
          <a:xfrm>
            <a:off x="395528" y="6229321"/>
            <a:ext cx="70199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Honeymoon in Vegas. Dir. Andrew Bergman. Castle Rock, 1992.</a:t>
            </a:r>
            <a:endParaRPr lang="en-CA" altLang="en-US" sz="1400" dirty="0">
              <a:latin typeface="Calibri" panose="020F0502020204030204" pitchFamily="34" charset="0"/>
            </a:endParaRPr>
          </a:p>
        </p:txBody>
      </p:sp>
      <p:sp>
        <p:nvSpPr>
          <p:cNvPr id="2" name="TextBox 1">
            <a:extLst>
              <a:ext uri="{FF2B5EF4-FFF2-40B4-BE49-F238E27FC236}">
                <a16:creationId xmlns="" xmlns:a16="http://schemas.microsoft.com/office/drawing/2014/main" id="{9612FFE7-9E20-4169-B29E-F39933D279B8}"/>
              </a:ext>
            </a:extLst>
          </p:cNvPr>
          <p:cNvSpPr txBox="1"/>
          <p:nvPr/>
        </p:nvSpPr>
        <p:spPr>
          <a:xfrm>
            <a:off x="5989608" y="4192438"/>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In the comedy Honeymoon in Vegas, Nicolas Cage loses his fiancée, Sara Jessica Parker, to James Caan as repayment on a $65,000 debt incurred in a high-stakes poker game.</a:t>
            </a:r>
            <a:endParaRPr lang="en-US" sz="1400" dirty="0">
              <a:cs typeface="Aria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s://i.pinimg.com/736x/ab/61/ec/ab61ecdfad6b3d788f851493ee42fe8e--indecent-proposal-lights-camera-action.jpg">
            <a:extLst>
              <a:ext uri="{FF2B5EF4-FFF2-40B4-BE49-F238E27FC236}">
                <a16:creationId xmlns="" xmlns:a16="http://schemas.microsoft.com/office/drawing/2014/main" id="{9FABC57B-EEBA-43A5-8D53-370C10B73A4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1198" y="648988"/>
            <a:ext cx="2879725"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87" name="Picture 4" descr="https://images-na.ssl-images-amazon.com/images/S/sgp-catalog-images/region_US/paramount-32453-Full-Image_GalleryBackground-en-US-1481315711796._RI_SX940_.jpg">
            <a:extLst>
              <a:ext uri="{FF2B5EF4-FFF2-40B4-BE49-F238E27FC236}">
                <a16:creationId xmlns="" xmlns:a16="http://schemas.microsoft.com/office/drawing/2014/main" id="{BAB63A01-B894-4FE0-9559-21E3F1D231E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0989" y="3025027"/>
            <a:ext cx="5977417" cy="3362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88" name="Picture 6" descr="http://www.alansvejk.com/wp-content/uploads/2017/03/Demi-Moore-Indecent-Proposal-1993-money-bed-sex-Alan-Svejk-VIP-Islamic-Military-Affairs-2.jpg">
            <a:extLst>
              <a:ext uri="{FF2B5EF4-FFF2-40B4-BE49-F238E27FC236}">
                <a16:creationId xmlns="" xmlns:a16="http://schemas.microsoft.com/office/drawing/2014/main" id="{1B77C2CE-E6A2-4D15-B964-7751B97DE99E}"/>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35998" y="648988"/>
            <a:ext cx="3893689" cy="2203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9" name="Rectangle 4">
            <a:extLst>
              <a:ext uri="{FF2B5EF4-FFF2-40B4-BE49-F238E27FC236}">
                <a16:creationId xmlns="" xmlns:a16="http://schemas.microsoft.com/office/drawing/2014/main" id="{A1F012FB-045B-4EEC-8513-9D2BE8B5FCE6}"/>
              </a:ext>
            </a:extLst>
          </p:cNvPr>
          <p:cNvSpPr>
            <a:spLocks noChangeArrowheads="1"/>
          </p:cNvSpPr>
          <p:nvPr/>
        </p:nvSpPr>
        <p:spPr bwMode="auto">
          <a:xfrm>
            <a:off x="282126" y="334603"/>
            <a:ext cx="6858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Indecent Proposal</a:t>
            </a:r>
            <a:r>
              <a:rPr lang="en-CA" altLang="en-US" sz="1400" b="1" dirty="0">
                <a:latin typeface="Calibri"/>
                <a:cs typeface="Arial"/>
              </a:rPr>
              <a:t>. Dir. Adrian Lyne. Paramount, 1993.</a:t>
            </a:r>
            <a:endParaRPr lang="en-CA" altLang="en-US" sz="1400" b="1" dirty="0">
              <a:latin typeface="Calibri" panose="020F0502020204030204" pitchFamily="34" charset="0"/>
            </a:endParaRPr>
          </a:p>
        </p:txBody>
      </p:sp>
      <p:sp>
        <p:nvSpPr>
          <p:cNvPr id="2" name="TextBox 1">
            <a:extLst>
              <a:ext uri="{FF2B5EF4-FFF2-40B4-BE49-F238E27FC236}">
                <a16:creationId xmlns="" xmlns:a16="http://schemas.microsoft.com/office/drawing/2014/main" id="{3A260173-0560-4BC1-BFD4-B084D7BBF88B}"/>
              </a:ext>
            </a:extLst>
          </p:cNvPr>
          <p:cNvSpPr txBox="1"/>
          <p:nvPr/>
        </p:nvSpPr>
        <p:spPr>
          <a:xfrm>
            <a:off x="6377797" y="3042249"/>
            <a:ext cx="2498784"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i="1" dirty="0">
                <a:latin typeface="Calibri"/>
                <a:cs typeface="Arial"/>
              </a:rPr>
              <a:t>Indecent Proposal</a:t>
            </a:r>
            <a:r>
              <a:rPr lang="en-CA" sz="1400" dirty="0">
                <a:latin typeface="Calibri"/>
                <a:cs typeface="Arial"/>
              </a:rPr>
              <a:t> (1993), a moodier, more ponderous film, ends with the couple on a foggy pier in California, worlds away from the influence of chance, symbolized by the two-headed coin that Demi Moore holds in her hand. For the comedy, then, chance as symbolized by Las Vegas can be embraced for its ability to produce happiness, but for the drama the city must be abandoned in order to escape fortune's pernicious influence.</a:t>
            </a:r>
            <a:endParaRPr lang="en-US" sz="1400" dirty="0">
              <a:cs typeface="Aria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descr="https://images-na.ssl-images-amazon.com/images/S/sgp-catalog-images/region_US/paramount-32453-Full-Image_GalleryBackground-en-US-1481315711796._RI_SX940_.jpg">
            <a:extLst>
              <a:ext uri="{FF2B5EF4-FFF2-40B4-BE49-F238E27FC236}">
                <a16:creationId xmlns="" xmlns:a16="http://schemas.microsoft.com/office/drawing/2014/main" id="{82D473DA-B82C-438A-8A6E-48C07BA0BA7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2309" y="580875"/>
            <a:ext cx="7717076" cy="4325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1" name="Rectangle 4">
            <a:extLst>
              <a:ext uri="{FF2B5EF4-FFF2-40B4-BE49-F238E27FC236}">
                <a16:creationId xmlns="" xmlns:a16="http://schemas.microsoft.com/office/drawing/2014/main" id="{C1E12A13-EC95-4DFD-A4BE-31C75F60F399}"/>
              </a:ext>
            </a:extLst>
          </p:cNvPr>
          <p:cNvSpPr>
            <a:spLocks noChangeArrowheads="1"/>
          </p:cNvSpPr>
          <p:nvPr/>
        </p:nvSpPr>
        <p:spPr bwMode="auto">
          <a:xfrm>
            <a:off x="713447" y="4906604"/>
            <a:ext cx="6858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Indecent Proposal</a:t>
            </a:r>
            <a:r>
              <a:rPr lang="en-CA" altLang="en-US" sz="1400" dirty="0">
                <a:latin typeface="Calibri"/>
                <a:cs typeface="Arial"/>
              </a:rPr>
              <a:t>. Dir. Adrian Lyne. Paramount, 1993.</a:t>
            </a:r>
          </a:p>
        </p:txBody>
      </p:sp>
      <p:sp>
        <p:nvSpPr>
          <p:cNvPr id="2" name="TextBox 1">
            <a:extLst>
              <a:ext uri="{FF2B5EF4-FFF2-40B4-BE49-F238E27FC236}">
                <a16:creationId xmlns="" xmlns:a16="http://schemas.microsoft.com/office/drawing/2014/main" id="{A65D1C54-BB6E-407D-A0A1-18D60AD09EDD}"/>
              </a:ext>
            </a:extLst>
          </p:cNvPr>
          <p:cNvSpPr txBox="1"/>
          <p:nvPr/>
        </p:nvSpPr>
        <p:spPr>
          <a:xfrm>
            <a:off x="497457" y="5543910"/>
            <a:ext cx="816346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In both films, the male character is consumed by regret and jealousy, the female is dazzled and manipulated by the wealthy older man, and the older man is forced to give up the woman because it is not right that they should be together. Love conquers both the whims of chance and the frailties of greed and envy. </a:t>
            </a:r>
            <a:endParaRPr lang="en-US" sz="1400" dirty="0">
              <a:cs typeface="Aria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1">
            <a:extLst>
              <a:ext uri="{FF2B5EF4-FFF2-40B4-BE49-F238E27FC236}">
                <a16:creationId xmlns="" xmlns:a16="http://schemas.microsoft.com/office/drawing/2014/main" id="{A476F392-5A16-49A8-B9D5-E843D8639C61}"/>
              </a:ext>
            </a:extLst>
          </p:cNvPr>
          <p:cNvSpPr txBox="1">
            <a:spLocks noChangeArrowheads="1"/>
          </p:cNvSpPr>
          <p:nvPr/>
        </p:nvSpPr>
        <p:spPr bwMode="auto">
          <a:xfrm>
            <a:off x="-2126" y="3169279"/>
            <a:ext cx="915048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Gambling to enhance a sense of self</a:t>
            </a:r>
            <a:endParaRPr lang="en-CA" altLang="en-US" sz="2800" b="1" dirty="0">
              <a:latin typeface="Calibri"/>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People of Chance: Gambling in American Society from Jamestown to Las Vegas:  Findlay, John M.: 9780195037401: Amazon.com: Books">
            <a:extLst>
              <a:ext uri="{FF2B5EF4-FFF2-40B4-BE49-F238E27FC236}">
                <a16:creationId xmlns="" xmlns:a16="http://schemas.microsoft.com/office/drawing/2014/main" id="{751CD021-00B3-4B00-816B-FC7D5A72F88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0871" y="434287"/>
            <a:ext cx="4333694" cy="5701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Rectangle 3">
            <a:extLst>
              <a:ext uri="{FF2B5EF4-FFF2-40B4-BE49-F238E27FC236}">
                <a16:creationId xmlns="" xmlns:a16="http://schemas.microsoft.com/office/drawing/2014/main" id="{3D4E8F08-A460-4AD3-AE68-C1F57D20605D}"/>
              </a:ext>
            </a:extLst>
          </p:cNvPr>
          <p:cNvSpPr>
            <a:spLocks noChangeArrowheads="1"/>
          </p:cNvSpPr>
          <p:nvPr/>
        </p:nvSpPr>
        <p:spPr bwMode="auto">
          <a:xfrm>
            <a:off x="568296" y="6121340"/>
            <a:ext cx="406591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(New York and Oxford: Oxford University Press, 1986)</a:t>
            </a:r>
          </a:p>
        </p:txBody>
      </p:sp>
      <p:sp>
        <p:nvSpPr>
          <p:cNvPr id="2" name="TextBox 1">
            <a:extLst>
              <a:ext uri="{FF2B5EF4-FFF2-40B4-BE49-F238E27FC236}">
                <a16:creationId xmlns="" xmlns:a16="http://schemas.microsoft.com/office/drawing/2014/main" id="{0747E37D-FD55-4989-B341-64996BB3ED0E}"/>
              </a:ext>
            </a:extLst>
          </p:cNvPr>
          <p:cNvSpPr txBox="1"/>
          <p:nvPr/>
        </p:nvSpPr>
        <p:spPr>
          <a:xfrm>
            <a:off x="5457646" y="698740"/>
            <a:ext cx="3174520"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Casino gambling, as John Findlay points out in his study of the history of gambling in America, is particularly designed to enhance a sense of self, a sense of power: </a:t>
            </a:r>
            <a:r>
              <a:rPr lang="en-US" sz="1400" dirty="0">
                <a:solidFill>
                  <a:schemeClr val="tx1">
                    <a:lumMod val="95000"/>
                    <a:lumOff val="5000"/>
                  </a:schemeClr>
                </a:solidFill>
                <a:latin typeface="Calibri"/>
                <a:cs typeface="Calibri"/>
              </a:rPr>
              <a:t>​</a:t>
            </a:r>
          </a:p>
          <a:p>
            <a:endParaRPr lang="en-US" sz="1400" dirty="0">
              <a:solidFill>
                <a:srgbClr val="FF0000"/>
              </a:solidFill>
              <a:latin typeface="Calibri"/>
              <a:cs typeface="Calibri"/>
            </a:endParaRPr>
          </a:p>
          <a:p>
            <a:r>
              <a:rPr lang="en-CA" sz="1400" dirty="0">
                <a:solidFill>
                  <a:srgbClr val="FF0000"/>
                </a:solidFill>
                <a:latin typeface="Calibri"/>
                <a:cs typeface="Calibri"/>
              </a:rPr>
              <a:t>"In an era when individuality and economic risk seemed to dwindle in importance next to the stress on collective security, betting made up an arena of endeavor where individuality continued to flourish. Although there is a certain irony about feeling in control when one is playing against odds set in the house's favor, the gambling table nonetheless allows for a seeming return to self-control. Power comes from the way the game is played. The willing exposure to risk, aggressive and competitive behavior, and initiative are what count. Winning or losing is secondary. Indeed, the casino is often treated cinematically as an arena for testing power.</a:t>
            </a:r>
            <a:r>
              <a:rPr lang="en-US" sz="1400" dirty="0">
                <a:solidFill>
                  <a:srgbClr val="FF0000"/>
                </a:solidFill>
                <a:latin typeface="Calibri"/>
                <a:cs typeface="Calibri"/>
              </a:rPr>
              <a:t>​"</a:t>
            </a:r>
          </a:p>
          <a:p>
            <a:r>
              <a:rPr lang="en-CA" sz="1200" dirty="0">
                <a:solidFill>
                  <a:schemeClr val="tx1">
                    <a:lumMod val="95000"/>
                    <a:lumOff val="5000"/>
                  </a:schemeClr>
                </a:solidFill>
                <a:latin typeface="Calibri"/>
                <a:cs typeface="Calibri"/>
              </a:rPr>
              <a:t> </a:t>
            </a:r>
            <a:r>
              <a:rPr lang="en-US" sz="1200" dirty="0">
                <a:solidFill>
                  <a:schemeClr val="tx1">
                    <a:lumMod val="95000"/>
                    <a:lumOff val="5000"/>
                  </a:schemeClr>
                </a:solidFill>
                <a:latin typeface="Calibri"/>
                <a:cs typeface="Calibri"/>
              </a:rPr>
              <a:t>​</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4" descr="Image result for black moon rising">
            <a:extLst>
              <a:ext uri="{FF2B5EF4-FFF2-40B4-BE49-F238E27FC236}">
                <a16:creationId xmlns="" xmlns:a16="http://schemas.microsoft.com/office/drawing/2014/main" id="{04BFA60B-23BF-48FC-81DF-82E52355529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6456" y="1686736"/>
            <a:ext cx="5968040" cy="3966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4" name="Rectangle 3">
            <a:extLst>
              <a:ext uri="{FF2B5EF4-FFF2-40B4-BE49-F238E27FC236}">
                <a16:creationId xmlns="" xmlns:a16="http://schemas.microsoft.com/office/drawing/2014/main" id="{AE2DF63B-C0A4-4EC0-80B3-49700367B1EB}"/>
              </a:ext>
            </a:extLst>
          </p:cNvPr>
          <p:cNvSpPr>
            <a:spLocks noChangeArrowheads="1"/>
          </p:cNvSpPr>
          <p:nvPr/>
        </p:nvSpPr>
        <p:spPr bwMode="auto">
          <a:xfrm>
            <a:off x="397145" y="1361507"/>
            <a:ext cx="36563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Black Moon Rising.</a:t>
            </a:r>
            <a:r>
              <a:rPr lang="en-CA" altLang="en-US" sz="1400" b="1" dirty="0">
                <a:latin typeface="Calibri"/>
                <a:cs typeface="Arial"/>
              </a:rPr>
              <a:t> Dir.</a:t>
            </a:r>
            <a:r>
              <a:rPr lang="en-CA" sz="1400" b="1" dirty="0">
                <a:latin typeface="Calibri"/>
                <a:cs typeface="Arial"/>
              </a:rPr>
              <a:t> Harley Cokliss. </a:t>
            </a:r>
            <a:r>
              <a:rPr lang="en-CA" altLang="en-US" sz="1400" b="1" dirty="0">
                <a:latin typeface="Calibri"/>
                <a:cs typeface="Arial"/>
              </a:rPr>
              <a:t>1986.</a:t>
            </a:r>
          </a:p>
        </p:txBody>
      </p:sp>
      <p:sp>
        <p:nvSpPr>
          <p:cNvPr id="2" name="TextBox 1">
            <a:extLst>
              <a:ext uri="{FF2B5EF4-FFF2-40B4-BE49-F238E27FC236}">
                <a16:creationId xmlns="" xmlns:a16="http://schemas.microsoft.com/office/drawing/2014/main" id="{D742A4D2-7B80-444A-BC6D-50DEE5ACDAE6}"/>
              </a:ext>
            </a:extLst>
          </p:cNvPr>
          <p:cNvSpPr txBox="1"/>
          <p:nvPr/>
        </p:nvSpPr>
        <p:spPr>
          <a:xfrm>
            <a:off x="6737232" y="1762664"/>
            <a:ext cx="2009955"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i="1" dirty="0">
                <a:latin typeface="Calibri"/>
                <a:cs typeface="Arial"/>
              </a:rPr>
              <a:t>Black Moon Rising</a:t>
            </a:r>
            <a:r>
              <a:rPr lang="en-CA" sz="1400" dirty="0">
                <a:latin typeface="Calibri"/>
                <a:cs typeface="Arial"/>
              </a:rPr>
              <a:t> (1986)  by merely placing a movie character against a backdrop of Las Vegas casino lights or a casino interior can establish qualities of peril and power. The only function of the initial Las Vegas scenes in  the film is to convey to the audience that the main character is a man who can take care of himself. </a:t>
            </a:r>
            <a:r>
              <a:rPr lang="en-US" sz="1400" dirty="0">
                <a:latin typeface="Calibri"/>
                <a:cs typeface="Calibri"/>
              </a:rPr>
              <a:t>​</a:t>
            </a:r>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originals/af/a5/00/afa500867bf812cd89533804f24f37e8.jpg">
            <a:extLst>
              <a:ext uri="{FF2B5EF4-FFF2-40B4-BE49-F238E27FC236}">
                <a16:creationId xmlns="" xmlns:a16="http://schemas.microsoft.com/office/drawing/2014/main" id="{3FB3109B-EC19-4095-8E03-06179201FE3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650" y="358775"/>
            <a:ext cx="7646988"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0B1F3C79-9F40-43E9-A0D2-2D0E36121927}"/>
              </a:ext>
            </a:extLst>
          </p:cNvPr>
          <p:cNvSpPr txBox="1"/>
          <p:nvPr/>
        </p:nvSpPr>
        <p:spPr>
          <a:xfrm>
            <a:off x="254000" y="5549900"/>
            <a:ext cx="86360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Two women juxtaposed next to each other bear this caption: </a:t>
            </a:r>
            <a:r>
              <a:rPr lang="en-CA" sz="1400" dirty="0">
                <a:solidFill>
                  <a:srgbClr val="FF0000"/>
                </a:solidFill>
                <a:latin typeface="Calibri"/>
                <a:cs typeface="Arial"/>
              </a:rPr>
              <a:t>"Glamor girls are part of Las Vegas stock-in-trade. Girl at left is waiting for a quick Nevada divorce, while her friend with the up-swept hair-do is a Hollywood starlet in town for a spree." </a:t>
            </a:r>
            <a:r>
              <a:rPr lang="en-CA" sz="1400" dirty="0">
                <a:latin typeface="Calibri"/>
                <a:cs typeface="Arial"/>
              </a:rPr>
              <a:t>This article establishes a pattern of interpretation which will characterize </a:t>
            </a:r>
            <a:r>
              <a:rPr lang="en-CA" sz="1400" i="1" dirty="0">
                <a:latin typeface="Calibri"/>
                <a:cs typeface="Arial"/>
              </a:rPr>
              <a:t>Life's </a:t>
            </a:r>
            <a:r>
              <a:rPr lang="en-CA" sz="1400" dirty="0">
                <a:latin typeface="Calibri"/>
                <a:cs typeface="Arial"/>
              </a:rPr>
              <a:t>coverage for decades to come; the magazine always carries an undercurrent of condemnation in its supposedly objective journalism.</a:t>
            </a:r>
            <a:endParaRPr lang="en-US" sz="1400" dirty="0">
              <a:cs typeface="Aria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s19.postimg.org/puv4x5a6b/Heat_1986.jpg">
            <a:extLst>
              <a:ext uri="{FF2B5EF4-FFF2-40B4-BE49-F238E27FC236}">
                <a16:creationId xmlns="" xmlns:a16="http://schemas.microsoft.com/office/drawing/2014/main" id="{89769C6B-1156-4F00-82D7-506532CE14E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5057" y="634401"/>
            <a:ext cx="3986841" cy="5887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7" name="Picture 4" descr="http://4.bp.blogspot.com/-8tnRlFn_fCg/UJh97zTB21I/AAAAAAAAA-0/locgQYdykqQ/s1600/Reynolds.jpg">
            <a:extLst>
              <a:ext uri="{FF2B5EF4-FFF2-40B4-BE49-F238E27FC236}">
                <a16:creationId xmlns="" xmlns:a16="http://schemas.microsoft.com/office/drawing/2014/main" id="{2B8135AA-9F07-4A02-A624-897E3BA1072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64050" y="318788"/>
            <a:ext cx="4334894" cy="2292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8" name="Rectangle 4">
            <a:extLst>
              <a:ext uri="{FF2B5EF4-FFF2-40B4-BE49-F238E27FC236}">
                <a16:creationId xmlns="" xmlns:a16="http://schemas.microsoft.com/office/drawing/2014/main" id="{D2686D7A-6B2E-498F-8122-2EAA1F02102D}"/>
              </a:ext>
            </a:extLst>
          </p:cNvPr>
          <p:cNvSpPr>
            <a:spLocks noChangeArrowheads="1"/>
          </p:cNvSpPr>
          <p:nvPr/>
        </p:nvSpPr>
        <p:spPr bwMode="auto">
          <a:xfrm>
            <a:off x="343889" y="325108"/>
            <a:ext cx="54006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Heat</a:t>
            </a:r>
            <a:r>
              <a:rPr lang="en-CA" altLang="en-US" sz="1400" b="1" dirty="0">
                <a:latin typeface="Calibri"/>
                <a:cs typeface="Arial"/>
              </a:rPr>
              <a:t>. Dir. Dick Richards and Jerry Jame</a:t>
            </a:r>
            <a:r>
              <a:rPr lang="en-CA" altLang="en-US" sz="1400" b="1" i="1" dirty="0">
                <a:latin typeface="Calibri"/>
                <a:cs typeface="Arial"/>
              </a:rPr>
              <a:t>so</a:t>
            </a:r>
            <a:r>
              <a:rPr lang="en-CA" altLang="en-US" sz="1400" b="1" dirty="0">
                <a:latin typeface="Calibri"/>
                <a:cs typeface="Arial"/>
              </a:rPr>
              <a:t>n </a:t>
            </a:r>
            <a:r>
              <a:rPr lang="en-CA" sz="1400" b="1" dirty="0">
                <a:latin typeface="Calibri"/>
                <a:cs typeface="Arial"/>
              </a:rPr>
              <a:t>1987. </a:t>
            </a:r>
            <a:endParaRPr lang="en-CA" altLang="en-US" b="1" dirty="0">
              <a:latin typeface="Calibri"/>
            </a:endParaRPr>
          </a:p>
        </p:txBody>
      </p:sp>
      <p:sp>
        <p:nvSpPr>
          <p:cNvPr id="2" name="TextBox 1">
            <a:extLst>
              <a:ext uri="{FF2B5EF4-FFF2-40B4-BE49-F238E27FC236}">
                <a16:creationId xmlns="" xmlns:a16="http://schemas.microsoft.com/office/drawing/2014/main" id="{867AEE02-25E5-4599-8ADE-A32AEC03633D}"/>
              </a:ext>
            </a:extLst>
          </p:cNvPr>
          <p:cNvSpPr txBox="1"/>
          <p:nvPr/>
        </p:nvSpPr>
        <p:spPr>
          <a:xfrm>
            <a:off x="4681268" y="3430438"/>
            <a:ext cx="3922144"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But casinos can also reveal powerlessness. In some films, the protagonist does not have the stamina to resist the lure of the wilderness, but succumbs, unable to separate himself from the dream world. </a:t>
            </a:r>
            <a:r>
              <a:rPr lang="en-CA" sz="1400" i="1" dirty="0">
                <a:latin typeface="Calibri"/>
                <a:cs typeface="Arial"/>
              </a:rPr>
              <a:t>Heat </a:t>
            </a:r>
            <a:r>
              <a:rPr lang="en-CA" sz="1400" dirty="0">
                <a:latin typeface="Calibri"/>
                <a:cs typeface="Arial"/>
              </a:rPr>
              <a:t>(1987), a little-acclaimed but provocative film featuring Burt Reynolds, demonstrates this. Reynolds plays a Vietnam war hero, a man who has survived alien environments and hostile armies, but is addicted to gambling. Unable to leave Las Vegas because he consistently loses whatever money he gains, he is trapped. </a:t>
            </a:r>
            <a:endParaRPr lang="en-US" sz="1400" dirty="0">
              <a:cs typeface="Aria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a:extLst>
              <a:ext uri="{FF2B5EF4-FFF2-40B4-BE49-F238E27FC236}">
                <a16:creationId xmlns="" xmlns:a16="http://schemas.microsoft.com/office/drawing/2014/main" id="{EB6C4634-8F2A-4935-849A-68D1636E033C}"/>
              </a:ext>
            </a:extLst>
          </p:cNvPr>
          <p:cNvSpPr>
            <a:spLocks noChangeArrowheads="1"/>
          </p:cNvSpPr>
          <p:nvPr/>
        </p:nvSpPr>
        <p:spPr bwMode="auto">
          <a:xfrm>
            <a:off x="8028" y="2889490"/>
            <a:ext cx="912887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The portrayal of Las Vegas </a:t>
            </a:r>
            <a:endParaRPr lang="en-CA" altLang="en-US" sz="2800" b="1" dirty="0">
              <a:latin typeface="Calibri"/>
            </a:endParaRPr>
          </a:p>
          <a:p>
            <a:pPr algn="ctr"/>
            <a:r>
              <a:rPr lang="en-CA" altLang="en-US" sz="2800" b="1" dirty="0">
                <a:latin typeface="Calibri"/>
                <a:cs typeface="Arial"/>
              </a:rPr>
              <a:t>as the city most representative of the American  dream</a:t>
            </a:r>
            <a:endParaRPr lang="en-CA" altLang="en-US" sz="2800" b="1" dirty="0">
              <a:latin typeface="Calibri"/>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s://i.pinimg.com/originals/15/c6/f3/15c6f3e3389609531be99596832cb4d7.jpg">
            <a:extLst>
              <a:ext uri="{FF2B5EF4-FFF2-40B4-BE49-F238E27FC236}">
                <a16:creationId xmlns="" xmlns:a16="http://schemas.microsoft.com/office/drawing/2014/main" id="{F779B3D7-A1B6-41F0-AE2D-2392A7AEF1F2}"/>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0709" y="620714"/>
            <a:ext cx="3957008" cy="5919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5" name="Rectangle 4">
            <a:extLst>
              <a:ext uri="{FF2B5EF4-FFF2-40B4-BE49-F238E27FC236}">
                <a16:creationId xmlns="" xmlns:a16="http://schemas.microsoft.com/office/drawing/2014/main" id="{09C6FF3F-AEEB-4504-BEDF-70781F63CDFE}"/>
              </a:ext>
            </a:extLst>
          </p:cNvPr>
          <p:cNvSpPr>
            <a:spLocks noChangeArrowheads="1"/>
          </p:cNvSpPr>
          <p:nvPr/>
        </p:nvSpPr>
        <p:spPr bwMode="auto">
          <a:xfrm>
            <a:off x="4425171" y="313366"/>
            <a:ext cx="32167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Bugsy</a:t>
            </a:r>
            <a:r>
              <a:rPr lang="en-CA" altLang="en-US" sz="1400" b="1" dirty="0">
                <a:latin typeface="Calibri"/>
                <a:cs typeface="Arial"/>
              </a:rPr>
              <a:t>. Dir. Barry Levinson. TriStar, 1991.</a:t>
            </a:r>
          </a:p>
        </p:txBody>
      </p:sp>
      <p:sp>
        <p:nvSpPr>
          <p:cNvPr id="2" name="TextBox 1">
            <a:extLst>
              <a:ext uri="{FF2B5EF4-FFF2-40B4-BE49-F238E27FC236}">
                <a16:creationId xmlns="" xmlns:a16="http://schemas.microsoft.com/office/drawing/2014/main" id="{03B939C6-1265-4981-BB8B-7C70FA67814C}"/>
              </a:ext>
            </a:extLst>
          </p:cNvPr>
          <p:cNvSpPr txBox="1"/>
          <p:nvPr/>
        </p:nvSpPr>
        <p:spPr>
          <a:xfrm>
            <a:off x="813757" y="1230702"/>
            <a:ext cx="295886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Closely related to the notion that chance is the governing force of Las Vegas is the idea that the city represents a version of the American Dream. Films in this genre depict Las Vegas as an arena in which, regardless of history, the individual can make a fresh start, follow his or her dreams, and become a success in one way or another. One of the strongest expressions of this notion is Bugsy, which manages to simultaneously follow the general thrust of historical events and also to mythologize these events in such a way that the gangster Bugsy becomes a new Gatsby, gaining an inspiration in the midst of the desert which leads to the construction of the first great luxury resort, the Flamingo.</a:t>
            </a:r>
            <a:endParaRPr lang="en-US" sz="1400" dirty="0">
              <a:cs typeface="Aria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a:extLst>
              <a:ext uri="{FF2B5EF4-FFF2-40B4-BE49-F238E27FC236}">
                <a16:creationId xmlns="" xmlns:a16="http://schemas.microsoft.com/office/drawing/2014/main" id="{9BFECA9C-9955-4700-8AB6-8FBF7C7C65D4}"/>
              </a:ext>
            </a:extLst>
          </p:cNvPr>
          <p:cNvSpPr>
            <a:spLocks noChangeArrowheads="1"/>
          </p:cNvSpPr>
          <p:nvPr/>
        </p:nvSpPr>
        <p:spPr bwMode="auto">
          <a:xfrm>
            <a:off x="1389152" y="5796172"/>
            <a:ext cx="307539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Bugsy.</a:t>
            </a:r>
            <a:r>
              <a:rPr lang="en-CA" altLang="en-US" sz="1400" dirty="0">
                <a:latin typeface="Calibri"/>
                <a:cs typeface="Arial"/>
              </a:rPr>
              <a:t> Dir. Barry Levinson. TriStar, 1991.</a:t>
            </a:r>
          </a:p>
        </p:txBody>
      </p:sp>
      <p:pic>
        <p:nvPicPr>
          <p:cNvPr id="126979" name="Picture 7" descr="http://www.awardscircuit.com/wp-content/uploads/2018/03/bugsy3.jpg">
            <a:extLst>
              <a:ext uri="{FF2B5EF4-FFF2-40B4-BE49-F238E27FC236}">
                <a16:creationId xmlns="" xmlns:a16="http://schemas.microsoft.com/office/drawing/2014/main" id="{D7B5A545-DB45-42B7-8A9E-6324B71A2EC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93886" y="2234063"/>
            <a:ext cx="6362550" cy="3592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FE74AE74-7BE9-449C-9915-62AE88566B32}"/>
              </a:ext>
            </a:extLst>
          </p:cNvPr>
          <p:cNvSpPr txBox="1"/>
          <p:nvPr/>
        </p:nvSpPr>
        <p:spPr>
          <a:xfrm>
            <a:off x="497457" y="727494"/>
            <a:ext cx="80628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Like Gatsby, Bugsy is martyred for his dream, but the film 's conclusion vindicates him when the camera glides up the present day Strip and shows how reality has surpassed Bugsy's vision. The scene where Bugsy walks into the desert and lifts his arms in an ecstatic vision of a new Las Vegas evokes both the longing of the dreamer and the hubris of the gangster. </a:t>
            </a:r>
            <a:endParaRPr lang="en-US" sz="1400" dirty="0">
              <a:cs typeface="Aria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icture 2" descr="http://www.western-wild-west-movies.com/images/Le-cavalier-electrique-affiche-us1.jpg">
            <a:extLst>
              <a:ext uri="{FF2B5EF4-FFF2-40B4-BE49-F238E27FC236}">
                <a16:creationId xmlns="" xmlns:a16="http://schemas.microsoft.com/office/drawing/2014/main" id="{C87BBABA-1378-4D4B-BAD9-E227716A1C7C}"/>
              </a:ext>
            </a:extLst>
          </p:cNvPr>
          <p:cNvSpPr>
            <a:spLocks noChangeAspect="1" noChangeArrowheads="1"/>
          </p:cNvSpPr>
          <p:nvPr/>
        </p:nvSpPr>
        <p:spPr bwMode="auto">
          <a:xfrm>
            <a:off x="0" y="333375"/>
            <a:ext cx="2160588" cy="302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dirty="0"/>
          </a:p>
        </p:txBody>
      </p:sp>
      <p:pic>
        <p:nvPicPr>
          <p:cNvPr id="128003" name="Picture 4" descr="http://www.asset1.net/tv/pictures/movie/the-electric-horseman-1979/The-Electric-Horseman-2-DI.jpg">
            <a:extLst>
              <a:ext uri="{FF2B5EF4-FFF2-40B4-BE49-F238E27FC236}">
                <a16:creationId xmlns="" xmlns:a16="http://schemas.microsoft.com/office/drawing/2014/main" id="{5A69E971-1AC4-42B9-89B0-7D6BD02C8C7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04117" y="1284916"/>
            <a:ext cx="6545262" cy="368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4" name="Rectangle 3">
            <a:extLst>
              <a:ext uri="{FF2B5EF4-FFF2-40B4-BE49-F238E27FC236}">
                <a16:creationId xmlns="" xmlns:a16="http://schemas.microsoft.com/office/drawing/2014/main" id="{07815048-6FD8-49D9-8005-AA8ABDF54B3F}"/>
              </a:ext>
            </a:extLst>
          </p:cNvPr>
          <p:cNvSpPr>
            <a:spLocks noChangeArrowheads="1"/>
          </p:cNvSpPr>
          <p:nvPr/>
        </p:nvSpPr>
        <p:spPr bwMode="auto">
          <a:xfrm>
            <a:off x="1303158" y="989102"/>
            <a:ext cx="718185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The Electric Horseman</a:t>
            </a:r>
            <a:r>
              <a:rPr lang="en-CA" altLang="en-US" sz="1400" b="1" dirty="0">
                <a:latin typeface="Calibri"/>
                <a:cs typeface="Arial"/>
              </a:rPr>
              <a:t>. Dir. Sidney Pollack. Columbia, 1979.</a:t>
            </a:r>
          </a:p>
        </p:txBody>
      </p:sp>
      <p:sp>
        <p:nvSpPr>
          <p:cNvPr id="2" name="TextBox 1">
            <a:extLst>
              <a:ext uri="{FF2B5EF4-FFF2-40B4-BE49-F238E27FC236}">
                <a16:creationId xmlns="" xmlns:a16="http://schemas.microsoft.com/office/drawing/2014/main" id="{79B31207-2514-4250-A358-EDF26EA46D1C}"/>
              </a:ext>
            </a:extLst>
          </p:cNvPr>
          <p:cNvSpPr txBox="1"/>
          <p:nvPr/>
        </p:nvSpPr>
        <p:spPr>
          <a:xfrm>
            <a:off x="833408" y="5344303"/>
            <a:ext cx="74898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Likewise, the scene in </a:t>
            </a:r>
            <a:r>
              <a:rPr lang="en-CA" sz="1400" i="1" dirty="0">
                <a:latin typeface="Calibri"/>
                <a:cs typeface="Arial"/>
              </a:rPr>
              <a:t>The Electric Horseman</a:t>
            </a:r>
            <a:r>
              <a:rPr lang="en-CA" sz="1400" dirty="0">
                <a:latin typeface="Calibri"/>
                <a:cs typeface="Arial"/>
              </a:rPr>
              <a:t> (1979) in which Robert Redford rides his light-festooned horse out of Caesars Palace, up the Strip, and out of town.</a:t>
            </a:r>
            <a:endParaRPr lang="en-US" sz="1400" dirty="0">
              <a:cs typeface="Aria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a:extLst>
              <a:ext uri="{FF2B5EF4-FFF2-40B4-BE49-F238E27FC236}">
                <a16:creationId xmlns="" xmlns:a16="http://schemas.microsoft.com/office/drawing/2014/main" id="{202F0F61-7D0E-4289-9A34-F7A611354F4D}"/>
              </a:ext>
            </a:extLst>
          </p:cNvPr>
          <p:cNvSpPr>
            <a:spLocks noChangeArrowheads="1"/>
          </p:cNvSpPr>
          <p:nvPr/>
        </p:nvSpPr>
        <p:spPr bwMode="auto">
          <a:xfrm>
            <a:off x="1346290" y="5474838"/>
            <a:ext cx="718185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The Electric Horseman</a:t>
            </a:r>
            <a:r>
              <a:rPr lang="en-CA" altLang="en-US" sz="1400" dirty="0">
                <a:latin typeface="Calibri"/>
                <a:cs typeface="Arial"/>
              </a:rPr>
              <a:t>. Dir. Sidney Pollack. Columbia, 1979.</a:t>
            </a:r>
          </a:p>
        </p:txBody>
      </p:sp>
      <p:pic>
        <p:nvPicPr>
          <p:cNvPr id="129028" name="Picture 6" descr="https://subtitle-index.org/medias/tt0079100/9390978508771012294/The+Electric+Horseman">
            <a:extLst>
              <a:ext uri="{FF2B5EF4-FFF2-40B4-BE49-F238E27FC236}">
                <a16:creationId xmlns="" xmlns:a16="http://schemas.microsoft.com/office/drawing/2014/main" id="{DB52D5C9-D3B4-4066-BC04-F0ADC12C11C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46560" y="1817329"/>
            <a:ext cx="6439199" cy="364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7EA33A00-FBB8-475B-8768-A93C805351A5}"/>
              </a:ext>
            </a:extLst>
          </p:cNvPr>
          <p:cNvSpPr txBox="1"/>
          <p:nvPr/>
        </p:nvSpPr>
        <p:spPr>
          <a:xfrm>
            <a:off x="871268" y="1086928"/>
            <a:ext cx="74014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film expresses the frustration of Redford's character, a former rodeo star, at being packaged as a commodity in his capacity as a spokesman for a cereal company.</a:t>
            </a:r>
            <a:endParaRPr lang="en-US" sz="1400" dirty="0">
              <a:cs typeface="Aria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st-listas.20minutos.es/images/2012-04/325728/3463889_640px.jpg?1338844545">
            <a:extLst>
              <a:ext uri="{FF2B5EF4-FFF2-40B4-BE49-F238E27FC236}">
                <a16:creationId xmlns="" xmlns:a16="http://schemas.microsoft.com/office/drawing/2014/main" id="{FDF3D98E-D72D-4CF7-BF88-1CD44688BFC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1917" y="894811"/>
            <a:ext cx="4031561" cy="5413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1" name="Rectangle 4">
            <a:extLst>
              <a:ext uri="{FF2B5EF4-FFF2-40B4-BE49-F238E27FC236}">
                <a16:creationId xmlns="" xmlns:a16="http://schemas.microsoft.com/office/drawing/2014/main" id="{B20B50AD-44E5-4744-8C2D-45D21DE48982}"/>
              </a:ext>
            </a:extLst>
          </p:cNvPr>
          <p:cNvSpPr>
            <a:spLocks noChangeArrowheads="1"/>
          </p:cNvSpPr>
          <p:nvPr/>
        </p:nvSpPr>
        <p:spPr bwMode="auto">
          <a:xfrm>
            <a:off x="356589" y="557782"/>
            <a:ext cx="36477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Showgirls</a:t>
            </a:r>
            <a:r>
              <a:rPr lang="en-CA" altLang="en-US" sz="1400" b="1" dirty="0">
                <a:latin typeface="Calibri"/>
                <a:cs typeface="Arial"/>
              </a:rPr>
              <a:t>. Dir. Paul Verhoven. Universal, 1995.</a:t>
            </a:r>
            <a:endParaRPr lang="en-CA" altLang="en-US" sz="1400" b="1" dirty="0">
              <a:latin typeface="Calibri" panose="020F0502020204030204" pitchFamily="34" charset="0"/>
            </a:endParaRPr>
          </a:p>
        </p:txBody>
      </p:sp>
      <p:sp>
        <p:nvSpPr>
          <p:cNvPr id="2" name="TextBox 1">
            <a:extLst>
              <a:ext uri="{FF2B5EF4-FFF2-40B4-BE49-F238E27FC236}">
                <a16:creationId xmlns="" xmlns:a16="http://schemas.microsoft.com/office/drawing/2014/main" id="{AB4FA253-59CE-44BC-BD0B-21BF715D7A83}"/>
              </a:ext>
            </a:extLst>
          </p:cNvPr>
          <p:cNvSpPr txBox="1"/>
          <p:nvPr/>
        </p:nvSpPr>
        <p:spPr>
          <a:xfrm>
            <a:off x="4753156" y="612476"/>
            <a:ext cx="4051538" cy="5751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Even the </a:t>
            </a:r>
            <a:r>
              <a:rPr lang="en-CA" sz="1400" i="1" dirty="0">
                <a:latin typeface="Calibri"/>
                <a:cs typeface="Arial"/>
              </a:rPr>
              <a:t>Showgirls</a:t>
            </a:r>
            <a:r>
              <a:rPr lang="en-CA" sz="1400" dirty="0">
                <a:latin typeface="Calibri"/>
                <a:cs typeface="Arial"/>
              </a:rPr>
              <a:t> (1995) comes through when it wants to express the notion of individual freedom and personal potential. The best scene in </a:t>
            </a:r>
            <a:r>
              <a:rPr lang="en-CA" sz="1400" i="1" dirty="0">
                <a:latin typeface="Calibri"/>
                <a:cs typeface="Arial"/>
              </a:rPr>
              <a:t>Showgirls</a:t>
            </a:r>
            <a:r>
              <a:rPr lang="en-CA" sz="1400" dirty="0">
                <a:latin typeface="Calibri"/>
                <a:cs typeface="Arial"/>
              </a:rPr>
              <a:t> is one entirely without dialogue: Elizabeth Berkley as Nomi Malone sits atop the parking garage of the Barbary Coast eating a hamburger. The camera rises up behind her, showing us the lights of the Flamingo Hilton next door, then it swings around to show Caesars Palace across the street and, in the distance, the sun setting behind the Spring Mountains. This scene symbolizes Nomi's unquenchable individualism and her refusal to abide by any rules but her own, since she has been ordered by the people who run the show in which she dances to eat only brown rice to keep her figure. Surrounded by the gaudy trappings of Las Vegas, Nomi (whose very name evokes self-knowledge: "know me") asserts her own unique identity, so that when she is asked at the end of the film, </a:t>
            </a:r>
            <a:r>
              <a:rPr lang="en-CA" sz="1400" dirty="0">
                <a:solidFill>
                  <a:srgbClr val="FF0000"/>
                </a:solidFill>
                <a:latin typeface="Calibri"/>
                <a:cs typeface="Arial"/>
              </a:rPr>
              <a:t>“What did you win?"</a:t>
            </a:r>
            <a:r>
              <a:rPr lang="en-CA" sz="1400" dirty="0">
                <a:latin typeface="Calibri"/>
                <a:cs typeface="Arial"/>
              </a:rPr>
              <a:t> she can answer </a:t>
            </a:r>
            <a:r>
              <a:rPr lang="en-CA" sz="1400" dirty="0">
                <a:solidFill>
                  <a:srgbClr val="FF0000"/>
                </a:solidFill>
                <a:latin typeface="Calibri"/>
                <a:cs typeface="Arial"/>
              </a:rPr>
              <a:t>"Me."</a:t>
            </a:r>
            <a:r>
              <a:rPr lang="en-CA" sz="1400" dirty="0">
                <a:latin typeface="Calibri"/>
                <a:cs typeface="Arial"/>
              </a:rPr>
              <a:t> This film, then, expresses the American dream of succeeding by bettering one's self without compromising one's principles, and Las Vegas is used either as the symbol of the artificiality which must be overcome or of the personal freedom which allows the city to thrive, or as a combination of both. Either way, self-determination triumphs.</a:t>
            </a:r>
            <a:endParaRPr lang="en-US" sz="1400" dirty="0">
              <a:cs typeface="Aria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descr="https://i.pinimg.com/originals/71/f5/94/71f594204b02c9fdefe92fa27e98df91.jpg">
            <a:extLst>
              <a:ext uri="{FF2B5EF4-FFF2-40B4-BE49-F238E27FC236}">
                <a16:creationId xmlns="" xmlns:a16="http://schemas.microsoft.com/office/drawing/2014/main" id="{69E7C758-0056-457A-837F-C58524363E6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10355" y="347992"/>
            <a:ext cx="4608512" cy="307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5" name="Picture 6" descr="http://www.agentlover.com/blog/wp-content/uploads//2012/08/showgirls12.jpg">
            <a:extLst>
              <a:ext uri="{FF2B5EF4-FFF2-40B4-BE49-F238E27FC236}">
                <a16:creationId xmlns="" xmlns:a16="http://schemas.microsoft.com/office/drawing/2014/main" id="{DCD4EF6E-E980-446A-9A87-AF5AACEDC0E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11284" y="3530571"/>
            <a:ext cx="4594044" cy="2682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6" name="Rectangle 4">
            <a:extLst>
              <a:ext uri="{FF2B5EF4-FFF2-40B4-BE49-F238E27FC236}">
                <a16:creationId xmlns="" xmlns:a16="http://schemas.microsoft.com/office/drawing/2014/main" id="{E15B72D0-3B79-40C3-A439-1D4EBD94072D}"/>
              </a:ext>
            </a:extLst>
          </p:cNvPr>
          <p:cNvSpPr>
            <a:spLocks noChangeArrowheads="1"/>
          </p:cNvSpPr>
          <p:nvPr/>
        </p:nvSpPr>
        <p:spPr bwMode="auto">
          <a:xfrm>
            <a:off x="4008438" y="6208083"/>
            <a:ext cx="356020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Showgirls</a:t>
            </a:r>
            <a:r>
              <a:rPr lang="en-CA" altLang="en-US" sz="1400" dirty="0">
                <a:latin typeface="Calibri"/>
                <a:cs typeface="Arial"/>
              </a:rPr>
              <a:t>. Dir. Paul Verhoven. Universal, 1995.</a:t>
            </a:r>
            <a:endParaRPr lang="en-CA" altLang="en-US" sz="1400" dirty="0">
              <a:latin typeface="Calibri" panose="020F0502020204030204" pitchFamily="34" charset="0"/>
            </a:endParaRPr>
          </a:p>
        </p:txBody>
      </p:sp>
      <p:sp>
        <p:nvSpPr>
          <p:cNvPr id="2" name="TextBox 1">
            <a:extLst>
              <a:ext uri="{FF2B5EF4-FFF2-40B4-BE49-F238E27FC236}">
                <a16:creationId xmlns="" xmlns:a16="http://schemas.microsoft.com/office/drawing/2014/main" id="{63C189B6-5910-4FE7-B33D-526820BB435F}"/>
              </a:ext>
            </a:extLst>
          </p:cNvPr>
          <p:cNvSpPr txBox="1"/>
          <p:nvPr/>
        </p:nvSpPr>
        <p:spPr>
          <a:xfrm>
            <a:off x="526211" y="1446362"/>
            <a:ext cx="298761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200" dirty="0">
                <a:solidFill>
                  <a:srgbClr val="444444"/>
                </a:solidFill>
                <a:latin typeface="Calibri"/>
                <a:cs typeface="Calibri"/>
              </a:rPr>
              <a:t>​</a:t>
            </a:r>
            <a:r>
              <a:rPr lang="en-CA" sz="1400" dirty="0">
                <a:solidFill>
                  <a:schemeClr val="tx1">
                    <a:lumMod val="95000"/>
                    <a:lumOff val="5000"/>
                  </a:schemeClr>
                </a:solidFill>
                <a:latin typeface="Calibri"/>
                <a:cs typeface="Calibri"/>
              </a:rPr>
              <a:t>A procession of moronic gargoyles and grotesques contend for dubious accolades in the hotly contested field of "power-stripping," using sex, drugs, violence and, most of all, each other in their struggle to become Sin City's premier bump'n'grinder. Over the top and deeply jaundiced, Paul Verhoeven's drama excoriates the trashiness of contemporary American aspirations, and the Vegas setting: boiling neon, strip club-lighting, few exteriors, is vital to the director's contemptuous vision of a greedy, heedless nation gone to hell. He seems to be saying to the audience: </a:t>
            </a:r>
            <a:r>
              <a:rPr lang="en-CA" sz="1400" dirty="0">
                <a:solidFill>
                  <a:srgbClr val="FF0000"/>
                </a:solidFill>
                <a:latin typeface="Calibri"/>
                <a:cs typeface="Calibri"/>
              </a:rPr>
              <a:t>"Here is the stinking garbage of your dreams</a:t>
            </a:r>
            <a:r>
              <a:rPr lang="en-CA" sz="1400" b="1" i="1" dirty="0">
                <a:solidFill>
                  <a:srgbClr val="FF0000"/>
                </a:solidFill>
                <a:latin typeface="Arial"/>
                <a:cs typeface="Arial"/>
              </a:rPr>
              <a:t>—</a:t>
            </a:r>
            <a:r>
              <a:rPr lang="en-CA" sz="1400" dirty="0">
                <a:solidFill>
                  <a:srgbClr val="FF0000"/>
                </a:solidFill>
                <a:latin typeface="Calibri"/>
                <a:cs typeface="Calibri"/>
              </a:rPr>
              <a:t>eat it up!“</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 xmlns:a16="http://schemas.microsoft.com/office/drawing/2014/main" id="{007E50BF-27E0-4DDC-97FE-01334306F57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2039" y="2373822"/>
            <a:ext cx="6480175"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099" name="Picture 3">
            <a:extLst>
              <a:ext uri="{FF2B5EF4-FFF2-40B4-BE49-F238E27FC236}">
                <a16:creationId xmlns="" xmlns:a16="http://schemas.microsoft.com/office/drawing/2014/main" id="{A455D229-6DA9-4FB8-AFF9-0F512A7D6253}"/>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1590" y="3266626"/>
            <a:ext cx="67691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0" name="Rectangle 3">
            <a:extLst>
              <a:ext uri="{FF2B5EF4-FFF2-40B4-BE49-F238E27FC236}">
                <a16:creationId xmlns="" xmlns:a16="http://schemas.microsoft.com/office/drawing/2014/main" id="{7317BB3F-596E-4454-BC53-0DA3031363A0}"/>
              </a:ext>
            </a:extLst>
          </p:cNvPr>
          <p:cNvSpPr>
            <a:spLocks noChangeArrowheads="1"/>
          </p:cNvSpPr>
          <p:nvPr/>
        </p:nvSpPr>
        <p:spPr bwMode="auto">
          <a:xfrm>
            <a:off x="825919" y="5957978"/>
            <a:ext cx="7699855"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Lippit, Akira Mizuta, Noël Burch, Chon Noriega, Ara Osterweil, Linda Williams, Eric Shaefer, and Jeffrey Sconce. "Round Table: Showgirls." </a:t>
            </a:r>
            <a:r>
              <a:rPr lang="en-CA" altLang="en-US" sz="1400" i="1" dirty="0">
                <a:latin typeface="Calibri"/>
                <a:cs typeface="Arial"/>
              </a:rPr>
              <a:t>Film Quarterly</a:t>
            </a:r>
            <a:r>
              <a:rPr lang="en-CA" altLang="en-US" sz="1400" dirty="0">
                <a:latin typeface="Calibri"/>
                <a:cs typeface="Arial"/>
              </a:rPr>
              <a:t> 56, no. 3 (2003): 32-46. </a:t>
            </a:r>
            <a:endParaRPr lang="en-CA" altLang="en-US" sz="1400" dirty="0"/>
          </a:p>
        </p:txBody>
      </p:sp>
      <p:pic>
        <p:nvPicPr>
          <p:cNvPr id="132101" name="Picture 4">
            <a:extLst>
              <a:ext uri="{FF2B5EF4-FFF2-40B4-BE49-F238E27FC236}">
                <a16:creationId xmlns="" xmlns:a16="http://schemas.microsoft.com/office/drawing/2014/main" id="{5E23292C-1580-4CD3-A880-490598487764}"/>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5555" r="3979"/>
          <a:stretch/>
        </p:blipFill>
        <p:spPr bwMode="auto">
          <a:xfrm>
            <a:off x="670315" y="4305540"/>
            <a:ext cx="7715556" cy="1606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CED450F8-11CA-47D3-A308-8E750E5AB2EE}"/>
              </a:ext>
            </a:extLst>
          </p:cNvPr>
          <p:cNvSpPr txBox="1"/>
          <p:nvPr/>
        </p:nvSpPr>
        <p:spPr>
          <a:xfrm>
            <a:off x="554966" y="425570"/>
            <a:ext cx="803406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Films can elicit different opinions and viewpoints.</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In "Round Table: Showgirls.“ Akira Mizuta Lippit writes that Showgirls, can be thought of as both porn and not-porn, a type of impure porno that never blends with its other half. </a:t>
            </a:r>
            <a:r>
              <a:rPr lang="en-US" sz="1400" dirty="0">
                <a:solidFill>
                  <a:schemeClr val="tx1">
                    <a:lumMod val="95000"/>
                    <a:lumOff val="5000"/>
                  </a:schemeClr>
                </a:solidFill>
                <a:latin typeface="Calibri"/>
                <a:cs typeface="Calibri"/>
              </a:rPr>
              <a:t>​</a:t>
            </a:r>
          </a:p>
          <a:p>
            <a:endParaRPr lang="en-CA" sz="1400" dirty="0">
              <a:solidFill>
                <a:schemeClr val="tx1">
                  <a:lumMod val="95000"/>
                  <a:lumOff val="5000"/>
                </a:schemeClr>
              </a:solidFill>
              <a:latin typeface="Calibri"/>
              <a:cs typeface="Calibri"/>
            </a:endParaRPr>
          </a:p>
          <a:p>
            <a:r>
              <a:rPr lang="en-CA" sz="1400" dirty="0">
                <a:solidFill>
                  <a:schemeClr val="tx1">
                    <a:lumMod val="95000"/>
                    <a:lumOff val="5000"/>
                  </a:schemeClr>
                </a:solidFill>
                <a:latin typeface="Calibri"/>
                <a:cs typeface="Calibri"/>
              </a:rPr>
              <a:t>Perhaps the way to understand Showgirls is as a form of obscenity, rather than pornography. And maybe the obscene nature of the film emerges precisely from the grotesque hybrid of pornography and hokum.</a:t>
            </a:r>
            <a:endParaRPr lang="en-CA"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a:extLst>
              <a:ext uri="{FF2B5EF4-FFF2-40B4-BE49-F238E27FC236}">
                <a16:creationId xmlns="" xmlns:a16="http://schemas.microsoft.com/office/drawing/2014/main" id="{8FB6B276-780C-492F-925B-A5963AF2CE1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8869" y="2158160"/>
            <a:ext cx="5128704" cy="81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3" name="Picture 3">
            <a:extLst>
              <a:ext uri="{FF2B5EF4-FFF2-40B4-BE49-F238E27FC236}">
                <a16:creationId xmlns="" xmlns:a16="http://schemas.microsoft.com/office/drawing/2014/main" id="{DA0D285E-2CA5-4A1C-A37D-D8A51A4800E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061" y="2849683"/>
            <a:ext cx="5115704" cy="739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4" name="Picture 2">
            <a:extLst>
              <a:ext uri="{FF2B5EF4-FFF2-40B4-BE49-F238E27FC236}">
                <a16:creationId xmlns="" xmlns:a16="http://schemas.microsoft.com/office/drawing/2014/main" id="{0EF97C4D-5222-42DA-8A25-0F75EA65AB40}"/>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0229" y="3598953"/>
            <a:ext cx="5127625" cy="125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8274092A-96CA-4225-A65A-2893D56DC647}"/>
              </a:ext>
            </a:extLst>
          </p:cNvPr>
          <p:cNvSpPr txBox="1"/>
          <p:nvPr/>
        </p:nvSpPr>
        <p:spPr>
          <a:xfrm>
            <a:off x="6119004" y="1978325"/>
            <a:ext cx="2585050"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Noël Burch writes that </a:t>
            </a:r>
            <a:r>
              <a:rPr lang="en-CA" sz="1400" dirty="0">
                <a:solidFill>
                  <a:srgbClr val="FF0000"/>
                </a:solidFill>
                <a:latin typeface="Calibri"/>
                <a:cs typeface="Arial"/>
              </a:rPr>
              <a:t>"Showgirls is especially remarkable for the way in which it associates gender and sexual issues with the class contradictions so often glossed over in Hollywood. This is in fact an authentic fallen woman in the grand Hollywood tradition: a working-class woman’s sinful past catches up with her just as she has gained access to the world of wealth."</a:t>
            </a:r>
            <a:endParaRPr lang="en-US" sz="1400" dirty="0">
              <a:solidFill>
                <a:srgbClr val="FF0000"/>
              </a:solidFill>
              <a:latin typeface="Calibri"/>
              <a:cs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 xmlns:a16="http://schemas.microsoft.com/office/drawing/2014/main" id="{7A329F5F-1209-4909-8FE6-90AFC0E579B8}"/>
              </a:ext>
            </a:extLst>
          </p:cNvPr>
          <p:cNvSpPr>
            <a:spLocks noChangeArrowheads="1"/>
          </p:cNvSpPr>
          <p:nvPr/>
        </p:nvSpPr>
        <p:spPr bwMode="auto">
          <a:xfrm>
            <a:off x="1588" y="3192463"/>
            <a:ext cx="9137650" cy="47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500" b="1" dirty="0">
                <a:latin typeface="Calibri"/>
                <a:cs typeface="Arial"/>
              </a:rPr>
              <a:t>"Las Vegas Strikes it Rich." </a:t>
            </a:r>
            <a:r>
              <a:rPr lang="en-CA" altLang="en-US" sz="2500" b="1" i="1" dirty="0">
                <a:latin typeface="Calibri"/>
                <a:cs typeface="Arial"/>
              </a:rPr>
              <a:t>Life </a:t>
            </a:r>
            <a:r>
              <a:rPr lang="en-CA" altLang="en-US" sz="2500" b="1" dirty="0">
                <a:latin typeface="Calibri"/>
                <a:cs typeface="Arial"/>
              </a:rPr>
              <a:t>22 no. 21 (May 26,1947): 99-105.</a:t>
            </a:r>
            <a:endParaRPr lang="en-US" sz="25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 xmlns:a16="http://schemas.microsoft.com/office/drawing/2014/main" id="{90E2AB85-DA93-4D1F-B888-68933C17689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0265" y="547897"/>
            <a:ext cx="6480175"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7" name="Picture 3">
            <a:extLst>
              <a:ext uri="{FF2B5EF4-FFF2-40B4-BE49-F238E27FC236}">
                <a16:creationId xmlns="" xmlns:a16="http://schemas.microsoft.com/office/drawing/2014/main" id="{E5B4DE09-25E2-4D0F-848B-7E08CA3AC9B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86043" y="1340060"/>
            <a:ext cx="67691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8" name="Picture 2">
            <a:extLst>
              <a:ext uri="{FF2B5EF4-FFF2-40B4-BE49-F238E27FC236}">
                <a16:creationId xmlns="" xmlns:a16="http://schemas.microsoft.com/office/drawing/2014/main" id="{A5D02D5E-86A9-4AB4-B18C-8CA73245C7C2}"/>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87211" y="2434386"/>
            <a:ext cx="6932043" cy="1702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225B9E7D-7E22-4662-A621-660FFFDD8B92}"/>
              </a:ext>
            </a:extLst>
          </p:cNvPr>
          <p:cNvSpPr txBox="1"/>
          <p:nvPr/>
        </p:nvSpPr>
        <p:spPr>
          <a:xfrm>
            <a:off x="324929" y="4408098"/>
            <a:ext cx="836474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Linda Williams writes that </a:t>
            </a:r>
            <a:r>
              <a:rPr lang="en-CA" sz="1400" dirty="0">
                <a:solidFill>
                  <a:srgbClr val="FF0000"/>
                </a:solidFill>
                <a:latin typeface="Calibri"/>
                <a:cs typeface="Calibri"/>
              </a:rPr>
              <a:t>"Rather, I want to argue that Showgirls is part of an important and longstanding tradition of enduringly trashy</a:t>
            </a:r>
            <a:r>
              <a:rPr lang="en-CA" sz="1400" b="1" i="1" dirty="0">
                <a:solidFill>
                  <a:srgbClr val="FF0000"/>
                </a:solidFill>
                <a:latin typeface="Arial"/>
                <a:cs typeface="Arial"/>
              </a:rPr>
              <a:t>—</a:t>
            </a:r>
            <a:r>
              <a:rPr lang="en-CA" sz="1400" dirty="0">
                <a:solidFill>
                  <a:srgbClr val="FF0000"/>
                </a:solidFill>
                <a:latin typeface="Calibri"/>
                <a:cs typeface="Calibri"/>
              </a:rPr>
              <a:t>though never really 'bad'</a:t>
            </a:r>
            <a:r>
              <a:rPr lang="en-CA" sz="1400" b="1" i="1" dirty="0">
                <a:solidFill>
                  <a:srgbClr val="FF0000"/>
                </a:solidFill>
                <a:latin typeface="Arial"/>
                <a:cs typeface="Arial"/>
              </a:rPr>
              <a:t>—</a:t>
            </a:r>
            <a:r>
              <a:rPr lang="en-CA" sz="1400" dirty="0">
                <a:solidFill>
                  <a:srgbClr val="FF0000"/>
                </a:solidFill>
                <a:latin typeface="Calibri"/>
                <a:cs typeface="Calibri"/>
              </a:rPr>
              <a:t>American movies whose tawdriness resides in the vulgar status of its primary subject: the showgirl herself. She is a figure of American culture who has both celebrated and despised as the quintessential commodification of womanhood. Her roots go back to vaudeville, Tiller girls, Ziegfeld girls, and early sound movie musicals immortalized by Busby Berkeley. The director Paul Verhoeven enthusiastically sought to update this in a  post-feminist and post-Stonewall era in which it is permissible to foreground (and of course to exploit) the new forms of vulgar sexual display made possible by such cultural innovations as the lap dance."</a:t>
            </a:r>
            <a:endParaRPr lang="en-CA" sz="1400" i="1" dirty="0">
              <a:solidFill>
                <a:srgbClr val="FF0000"/>
              </a:solidFill>
              <a:latin typeface="Calibri"/>
              <a:cs typeface="Calibri"/>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 xmlns:a16="http://schemas.microsoft.com/office/drawing/2014/main" id="{C390BBCF-23EA-4BDE-97EB-C62BF68867F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957567"/>
            <a:ext cx="9144000" cy="449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5AD7CC35-57B0-43B2-AA54-68ED578CC8CE}"/>
              </a:ext>
            </a:extLst>
          </p:cNvPr>
          <p:cNvSpPr txBox="1"/>
          <p:nvPr/>
        </p:nvSpPr>
        <p:spPr>
          <a:xfrm>
            <a:off x="411193" y="396815"/>
            <a:ext cx="83359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Baldwin concludes: </a:t>
            </a:r>
            <a:r>
              <a:rPr lang="en-CA" sz="1400" dirty="0">
                <a:solidFill>
                  <a:srgbClr val="FF0000"/>
                </a:solidFill>
                <a:latin typeface="Calibri"/>
                <a:cs typeface="Arial"/>
              </a:rPr>
              <a:t>"The depiction of Las Vegas in films shows a multiplicity of interpretations. These interpretations make use of the city 's major characteristics of wealth, transience, and chance, and the films are able to add a visual dimension to these characteristics which the written  word can only approximate. The ever-increasing number of films which use Las Vegas almost as a character itself indicates the richness of the city as material for the visual medium. If the past is any indication, the film depictions of Las Vegas will continue to focus on these attributes in a way that is permitted in no other setting."</a:t>
            </a:r>
            <a:endParaRPr lang="en-US" sz="1400" dirty="0">
              <a:solidFill>
                <a:srgbClr val="FF0000"/>
              </a:solidFill>
              <a:cs typeface="Aria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s://images-na.ssl-images-amazon.com/images/I/512tpQnWV7L._SX329_BO1,204,203,200_.jpg">
            <a:extLst>
              <a:ext uri="{FF2B5EF4-FFF2-40B4-BE49-F238E27FC236}">
                <a16:creationId xmlns="" xmlns:a16="http://schemas.microsoft.com/office/drawing/2014/main" id="{F2215EFC-E1CA-4251-8568-D309D283DC22}"/>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8219" y="289554"/>
            <a:ext cx="3771001" cy="5687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TextBox 3">
            <a:extLst>
              <a:ext uri="{FF2B5EF4-FFF2-40B4-BE49-F238E27FC236}">
                <a16:creationId xmlns="" xmlns:a16="http://schemas.microsoft.com/office/drawing/2014/main" id="{FDC6D8C3-6EBC-4BBD-864F-C4ADBEEF8BF8}"/>
              </a:ext>
            </a:extLst>
          </p:cNvPr>
          <p:cNvSpPr txBox="1">
            <a:spLocks noChangeArrowheads="1"/>
          </p:cNvSpPr>
          <p:nvPr/>
        </p:nvSpPr>
        <p:spPr bwMode="auto">
          <a:xfrm>
            <a:off x="661358" y="5976608"/>
            <a:ext cx="3956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(University of Las Vegas Press, 2013)</a:t>
            </a:r>
            <a:endParaRPr lang="en-CA" altLang="en-US" sz="1400" dirty="0">
              <a:latin typeface="Calibri"/>
            </a:endParaRPr>
          </a:p>
        </p:txBody>
      </p:sp>
      <p:sp>
        <p:nvSpPr>
          <p:cNvPr id="136196" name="Rectangle 5">
            <a:extLst>
              <a:ext uri="{FF2B5EF4-FFF2-40B4-BE49-F238E27FC236}">
                <a16:creationId xmlns="" xmlns:a16="http://schemas.microsoft.com/office/drawing/2014/main" id="{2C077674-3EDA-4CC0-9644-39971FF214E2}"/>
              </a:ext>
            </a:extLst>
          </p:cNvPr>
          <p:cNvSpPr>
            <a:spLocks noChangeArrowheads="1"/>
          </p:cNvSpPr>
          <p:nvPr/>
        </p:nvSpPr>
        <p:spPr bwMode="auto">
          <a:xfrm>
            <a:off x="661358" y="6279462"/>
            <a:ext cx="665956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https://kansaspress.ku.edu/978-0-7006-1903-0.html</a:t>
            </a:r>
          </a:p>
        </p:txBody>
      </p:sp>
      <p:sp>
        <p:nvSpPr>
          <p:cNvPr id="2" name="TextBox 1">
            <a:extLst>
              <a:ext uri="{FF2B5EF4-FFF2-40B4-BE49-F238E27FC236}">
                <a16:creationId xmlns="" xmlns:a16="http://schemas.microsoft.com/office/drawing/2014/main" id="{FE6484BD-DBC0-4F7C-A49E-1A66CC9BC1F8}"/>
              </a:ext>
            </a:extLst>
          </p:cNvPr>
          <p:cNvSpPr txBox="1"/>
          <p:nvPr/>
        </p:nvSpPr>
        <p:spPr>
          <a:xfrm>
            <a:off x="5069457" y="900022"/>
            <a:ext cx="3418935"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There are a good number of publications on the popular culture of Las Vegas. A  noteworthy book is </a:t>
            </a:r>
            <a:r>
              <a:rPr lang="en-CA" sz="1400" i="1" dirty="0">
                <a:solidFill>
                  <a:schemeClr val="tx1">
                    <a:lumMod val="95000"/>
                    <a:lumOff val="5000"/>
                  </a:schemeClr>
                </a:solidFill>
                <a:latin typeface="Calibri"/>
                <a:cs typeface="Calibri"/>
              </a:rPr>
              <a:t>Bright Light City: Las Vegas in Popular Culture </a:t>
            </a:r>
            <a:r>
              <a:rPr lang="en-CA" sz="1400" dirty="0">
                <a:solidFill>
                  <a:schemeClr val="tx1">
                    <a:lumMod val="95000"/>
                    <a:lumOff val="5000"/>
                  </a:schemeClr>
                </a:solidFill>
                <a:latin typeface="Calibri"/>
                <a:cs typeface="Calibri"/>
              </a:rPr>
              <a:t>by Larry Gragg which examines how the city of Las Vegas has been depicted in film, television and other American pop culture.</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Gragg according to this on line review in Good Reads </a:t>
            </a:r>
            <a:r>
              <a:rPr lang="en-CA" sz="1400" dirty="0">
                <a:solidFill>
                  <a:srgbClr val="FF0000"/>
                </a:solidFill>
                <a:latin typeface="Calibri"/>
                <a:cs typeface="Calibri"/>
              </a:rPr>
              <a:t>"invites readers to view Las Vegas in an entirely new way. While countless other authors have focused on its history or gaming industry or entertainment ties, Gragg considers how popular culture has depicted the city and its powerful allure over its first century. Drawing on hundreds of films, television programs, novels, and articles, Gragg identifies changing trends in the city’s portraits. Until the 1940s, boosters promoted it as the “last frontier town," </a:t>
            </a:r>
            <a:r>
              <a:rPr lang="en-CA" sz="1400" dirty="0">
                <a:solidFill>
                  <a:schemeClr val="tx1">
                    <a:lumMod val="95000"/>
                    <a:lumOff val="5000"/>
                  </a:schemeClr>
                </a:solidFill>
                <a:latin typeface="Calibri"/>
                <a:cs typeface="Calibri"/>
              </a:rPr>
              <a:t>a place where prospectors and cowboys enjoyed liquor, women, and wide-open gambling. </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B949863-730B-43D4-8C69-8319DF6021C9}"/>
              </a:ext>
            </a:extLst>
          </p:cNvPr>
          <p:cNvSpPr txBox="1"/>
          <p:nvPr/>
        </p:nvSpPr>
        <p:spPr>
          <a:xfrm>
            <a:off x="4391325" y="203919"/>
            <a:ext cx="4395637"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rgbClr val="FF0000"/>
                </a:solidFill>
                <a:latin typeface="Calibri"/>
                <a:cs typeface="Arial"/>
              </a:rPr>
              <a:t>"Then in the early 1950s commentators increasingly characterized Las Vegas as a sophisticated resort city in the desert, and ever since then journalists, filmmakers, and novelists have depicted a city largely built by organized crime and featuring non-stop entertainment, gambling, luxury, and, of course, beautiful</a:t>
            </a:r>
            <a:r>
              <a:rPr lang="en-CA" sz="1400" b="1" i="1" dirty="0">
                <a:solidFill>
                  <a:srgbClr val="FF0000"/>
                </a:solidFill>
                <a:latin typeface="Arial"/>
                <a:cs typeface="Arial"/>
              </a:rPr>
              <a:t>—</a:t>
            </a:r>
            <a:r>
              <a:rPr lang="en-CA" sz="1400" dirty="0">
                <a:solidFill>
                  <a:srgbClr val="FF0000"/>
                </a:solidFill>
                <a:latin typeface="Calibri"/>
                <a:cs typeface="Arial"/>
              </a:rPr>
              <a:t>and available</a:t>
            </a:r>
            <a:r>
              <a:rPr lang="en-CA" sz="1400" b="1" i="1" dirty="0">
                <a:solidFill>
                  <a:srgbClr val="FF0000"/>
                </a:solidFill>
                <a:latin typeface="Arial"/>
                <a:cs typeface="Arial"/>
              </a:rPr>
              <a:t>—</a:t>
            </a:r>
            <a:r>
              <a:rPr lang="en-CA" sz="1400" dirty="0">
                <a:solidFill>
                  <a:srgbClr val="FF0000"/>
                </a:solidFill>
                <a:latin typeface="Calibri"/>
                <a:cs typeface="Arial"/>
              </a:rPr>
              <a:t>women. In Gragg’s narrative, these images form a kaleidoscope of lights, sounds, characters, and ultimately amazement about this. In these pages, readers will meet gangsters like Bugsy Siegel, Tony Spilotro, and Lefty Rosenthal, as well as Las Vegas’s most popular entertainers: Elvis Presley, Sinatra’s Rat Pack, Liberace, and Wayne not to mention the Folies Bergere showgirls. And Gragg’s skillful interweaving of fictional and journalistic accounts of organized crime shows just how mutually reinforcing they have become over the years... Bright Light City is</a:t>
            </a:r>
            <a:r>
              <a:rPr lang="en-CA" sz="1400" b="1" i="1" dirty="0">
                <a:solidFill>
                  <a:srgbClr val="FF0000"/>
                </a:solidFill>
                <a:latin typeface="Arial"/>
                <a:cs typeface="Arial"/>
              </a:rPr>
              <a:t>—</a:t>
            </a:r>
            <a:r>
              <a:rPr lang="en-CA" sz="1400" dirty="0">
                <a:solidFill>
                  <a:srgbClr val="FF0000"/>
                </a:solidFill>
                <a:latin typeface="Calibri"/>
                <a:cs typeface="Arial"/>
              </a:rPr>
              <a:t>an eclectic blend of stories, people, sights, and sounds that together make up this desert city’s extraordinary appeal."</a:t>
            </a:r>
            <a:endParaRPr lang="en-US" sz="1400" dirty="0">
              <a:solidFill>
                <a:srgbClr val="FF0000"/>
              </a:solidFill>
              <a:latin typeface="Calibri"/>
              <a:cs typeface="Calibri"/>
            </a:endParaRPr>
          </a:p>
        </p:txBody>
      </p:sp>
      <p:sp>
        <p:nvSpPr>
          <p:cNvPr id="137218" name="Rectangle 1">
            <a:extLst>
              <a:ext uri="{FF2B5EF4-FFF2-40B4-BE49-F238E27FC236}">
                <a16:creationId xmlns="" xmlns:a16="http://schemas.microsoft.com/office/drawing/2014/main" id="{FE170CB7-BE4F-42D9-A125-CEF7DD13E392}"/>
              </a:ext>
            </a:extLst>
          </p:cNvPr>
          <p:cNvSpPr>
            <a:spLocks noChangeArrowheads="1"/>
          </p:cNvSpPr>
          <p:nvPr/>
        </p:nvSpPr>
        <p:spPr bwMode="auto">
          <a:xfrm>
            <a:off x="4397375" y="4575175"/>
            <a:ext cx="4389438"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See also:</a:t>
            </a:r>
          </a:p>
          <a:p>
            <a:pPr eaLnBrk="1" hangingPunct="1"/>
            <a:r>
              <a:rPr lang="en-CA" altLang="en-US" sz="1400" dirty="0">
                <a:latin typeface="Calibri"/>
                <a:cs typeface="Arial"/>
              </a:rPr>
              <a:t>Larry Dale Gragg. "From ‘Sodom and Gomorrah’ to the 'Last Frontier Town': The Changing Perceptions of Las Vegas in American Popular Culture," </a:t>
            </a:r>
            <a:r>
              <a:rPr lang="en-CA" altLang="en-US" sz="1400" i="1" dirty="0">
                <a:latin typeface="Calibri"/>
                <a:cs typeface="Arial"/>
              </a:rPr>
              <a:t>Studies in Popular Culture  2</a:t>
            </a:r>
            <a:r>
              <a:rPr lang="en-CA" altLang="en-US" sz="1400" dirty="0">
                <a:latin typeface="Calibri"/>
                <a:cs typeface="Arial"/>
              </a:rPr>
              <a:t>9, no. 2 (April  2007): 43-62.</a:t>
            </a:r>
          </a:p>
          <a:p>
            <a:endParaRPr lang="en-CA" altLang="en-US" sz="1400" dirty="0">
              <a:latin typeface="Calibri"/>
            </a:endParaRPr>
          </a:p>
          <a:p>
            <a:r>
              <a:rPr lang="en-CA" sz="1400" dirty="0">
                <a:latin typeface="Calibri"/>
                <a:cs typeface="Arial"/>
              </a:rPr>
              <a:t>Larry Dale Gragg. "Protecting a City's Image: The Death of 'Las Vegas Beat,' 1961." </a:t>
            </a:r>
            <a:r>
              <a:rPr lang="en-CA" sz="1400" i="1" dirty="0">
                <a:latin typeface="Calibri"/>
                <a:cs typeface="Arial"/>
              </a:rPr>
              <a:t>Studies in Popular Culture </a:t>
            </a:r>
            <a:r>
              <a:rPr lang="en-CA" sz="1400" dirty="0">
                <a:latin typeface="Calibri"/>
                <a:cs typeface="Arial"/>
              </a:rPr>
              <a:t>, 34, no. 1 (Fall 2011): 1-22.</a:t>
            </a:r>
            <a:endParaRPr lang="en-CA" sz="1400" dirty="0"/>
          </a:p>
        </p:txBody>
      </p:sp>
      <p:pic>
        <p:nvPicPr>
          <p:cNvPr id="137219" name="Picture 2" descr="https://images-na.ssl-images-amazon.com/images/I/512tpQnWV7L._SX329_BO1,204,203,200_.jpg">
            <a:extLst>
              <a:ext uri="{FF2B5EF4-FFF2-40B4-BE49-F238E27FC236}">
                <a16:creationId xmlns="" xmlns:a16="http://schemas.microsoft.com/office/drawing/2014/main" id="{2123C1C0-6DE3-4872-A402-8245229A33FA}"/>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2425" y="488950"/>
            <a:ext cx="3717925" cy="561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3">
            <a:extLst>
              <a:ext uri="{FF2B5EF4-FFF2-40B4-BE49-F238E27FC236}">
                <a16:creationId xmlns="" xmlns:a16="http://schemas.microsoft.com/office/drawing/2014/main" id="{C4BCE446-CD98-4B1B-82F8-B8B8C0D5288E}"/>
              </a:ext>
            </a:extLst>
          </p:cNvPr>
          <p:cNvSpPr txBox="1">
            <a:spLocks noChangeArrowheads="1"/>
          </p:cNvSpPr>
          <p:nvPr/>
        </p:nvSpPr>
        <p:spPr bwMode="auto">
          <a:xfrm>
            <a:off x="346734" y="6107921"/>
            <a:ext cx="3956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(University of Las Vegas Press, 2013)</a:t>
            </a:r>
            <a:endParaRPr lang="en-CA" altLang="en-US" sz="1400" dirty="0">
              <a:latin typeface="Calibri"/>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998EB5A-A68A-4657-A26E-9D88AE2515ED}"/>
              </a:ext>
            </a:extLst>
          </p:cNvPr>
          <p:cNvSpPr txBox="1"/>
          <p:nvPr/>
        </p:nvSpPr>
        <p:spPr>
          <a:xfrm>
            <a:off x="241300" y="177800"/>
            <a:ext cx="8724900"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Calibri"/>
                <a:cs typeface="Times New Roman"/>
              </a:rPr>
              <a:t>Las Vegas and Popular Culture</a:t>
            </a:r>
          </a:p>
          <a:p>
            <a:endParaRPr lang="en-US" sz="1400" dirty="0">
              <a:latin typeface="Calibri"/>
              <a:cs typeface="Times New Roman"/>
            </a:endParaRPr>
          </a:p>
          <a:p>
            <a:r>
              <a:rPr lang="en-US" sz="1400" dirty="0">
                <a:latin typeface="Calibri"/>
                <a:cs typeface="Times New Roman"/>
              </a:rPr>
              <a:t>Adams, Elizabeth. "All Those Mounds of Shrimp: Las Vegas Buffets Considered." </a:t>
            </a:r>
            <a:r>
              <a:rPr lang="en-US" sz="1400" i="1" dirty="0">
                <a:latin typeface="Calibri"/>
                <a:cs typeface="Times New Roman"/>
              </a:rPr>
              <a:t>Western Folklore</a:t>
            </a:r>
            <a:r>
              <a:rPr lang="en-US" sz="1400" dirty="0">
                <a:latin typeface="Calibri"/>
                <a:cs typeface="Times New Roman"/>
              </a:rPr>
              <a:t> 67, no. 2/3 (2008): 237-49.</a:t>
            </a:r>
          </a:p>
          <a:p>
            <a:endParaRPr lang="en-US" sz="1400" dirty="0">
              <a:latin typeface="Calibri"/>
              <a:cs typeface="Times New Roman"/>
            </a:endParaRPr>
          </a:p>
          <a:p>
            <a:r>
              <a:rPr lang="en-US" sz="1400" dirty="0">
                <a:latin typeface="Calibri"/>
                <a:cs typeface="Times New Roman"/>
              </a:rPr>
              <a:t>Baldwin, Edward. "Las Vegas in Popular Culture, 1950-1959." </a:t>
            </a:r>
            <a:r>
              <a:rPr lang="en-US" sz="1400" i="1" dirty="0">
                <a:latin typeface="Calibri"/>
                <a:cs typeface="Times New Roman"/>
              </a:rPr>
              <a:t>Nevada Historical Society Quarterly</a:t>
            </a:r>
            <a:r>
              <a:rPr lang="en-US" sz="1400" dirty="0">
                <a:latin typeface="Calibri"/>
                <a:cs typeface="Times New Roman"/>
              </a:rPr>
              <a:t> 38 no. 4 (Winter 1995): 281-303.</a:t>
            </a:r>
          </a:p>
          <a:p>
            <a:endParaRPr lang="en-US" sz="1400" dirty="0">
              <a:latin typeface="Calibri"/>
              <a:cs typeface="Times New Roman"/>
            </a:endParaRPr>
          </a:p>
          <a:p>
            <a:r>
              <a:rPr lang="en-US" sz="1400" dirty="0">
                <a:latin typeface="Calibri"/>
                <a:cs typeface="Times New Roman"/>
              </a:rPr>
              <a:t>Baldwin, Edward E. </a:t>
            </a:r>
            <a:r>
              <a:rPr lang="en-US" sz="1400" i="1" dirty="0">
                <a:latin typeface="Calibri"/>
                <a:cs typeface="Times New Roman"/>
              </a:rPr>
              <a:t>Las Vegas in Popular Culture</a:t>
            </a:r>
            <a:r>
              <a:rPr lang="en-US" sz="1400" dirty="0">
                <a:latin typeface="Calibri"/>
                <a:cs typeface="Times New Roman"/>
              </a:rPr>
              <a:t>. PhD dissertation. University of Nevada, Las Vegas, 1997. </a:t>
            </a:r>
          </a:p>
          <a:p>
            <a:endParaRPr lang="en-US" sz="1400" dirty="0">
              <a:latin typeface="Calibri"/>
              <a:cs typeface="Times New Roman"/>
            </a:endParaRPr>
          </a:p>
          <a:p>
            <a:r>
              <a:rPr lang="en-US" sz="1400" dirty="0">
                <a:latin typeface="Calibri"/>
                <a:cs typeface="Times New Roman"/>
              </a:rPr>
              <a:t>Boje, David M. "Las Vegas Striptease Spectacles: Organization Power over the Body."</a:t>
            </a:r>
            <a:endParaRPr lang="en-US" dirty="0"/>
          </a:p>
          <a:p>
            <a:r>
              <a:rPr lang="en-US" sz="1400" i="1" dirty="0">
                <a:latin typeface="Calibri"/>
                <a:cs typeface="Times New Roman"/>
              </a:rPr>
              <a:t>M@n@gement </a:t>
            </a:r>
            <a:r>
              <a:rPr lang="en-US" sz="1400" dirty="0">
                <a:latin typeface="Calibri"/>
                <a:cs typeface="Times New Roman"/>
              </a:rPr>
              <a:t>4 no. 3 (2001): 201-207.</a:t>
            </a:r>
          </a:p>
          <a:p>
            <a:endParaRPr lang="en-US" sz="1400" dirty="0">
              <a:latin typeface="Calibri"/>
              <a:cs typeface="Times New Roman"/>
            </a:endParaRPr>
          </a:p>
          <a:p>
            <a:r>
              <a:rPr lang="en-US" sz="1400" dirty="0">
                <a:latin typeface="Calibri"/>
                <a:cs typeface="Times New Roman"/>
              </a:rPr>
              <a:t>Borer, Michael Ian. "Las Vegas Syndrome." </a:t>
            </a:r>
            <a:r>
              <a:rPr lang="en-US" sz="1400" i="1" dirty="0">
                <a:latin typeface="Calibri"/>
                <a:cs typeface="Times New Roman"/>
              </a:rPr>
              <a:t>Contexts</a:t>
            </a:r>
            <a:r>
              <a:rPr lang="en-US" sz="1400" dirty="0">
                <a:latin typeface="Calibri"/>
                <a:cs typeface="Times New Roman"/>
              </a:rPr>
              <a:t> 11, no. 1 (2012): 16-17.</a:t>
            </a:r>
          </a:p>
          <a:p>
            <a:r>
              <a:rPr lang="en-US" sz="1400" dirty="0">
                <a:latin typeface="Calibri"/>
                <a:cs typeface="Times New Roman"/>
              </a:rPr>
              <a:t>https://contexts.org/articles/learning-from-las-vegas/</a:t>
            </a:r>
          </a:p>
          <a:p>
            <a:endParaRPr lang="en-US" sz="1400" dirty="0">
              <a:latin typeface="Calibri"/>
              <a:cs typeface="Times New Roman"/>
            </a:endParaRPr>
          </a:p>
          <a:p>
            <a:r>
              <a:rPr lang="en-US" sz="1400" dirty="0">
                <a:latin typeface="Calibri"/>
                <a:cs typeface="Times New Roman"/>
              </a:rPr>
              <a:t>Carlson, Thomas C. "Ad Hoc Rock: Elvis and the Aesthetics of Postmodernism." </a:t>
            </a:r>
            <a:r>
              <a:rPr lang="en-US" sz="1400" i="1" dirty="0">
                <a:latin typeface="Calibri"/>
                <a:cs typeface="Times New Roman"/>
              </a:rPr>
              <a:t>Studies in Popular Culture</a:t>
            </a:r>
            <a:r>
              <a:rPr lang="en-US" sz="1400" dirty="0">
                <a:latin typeface="Calibri"/>
                <a:cs typeface="Times New Roman"/>
              </a:rPr>
              <a:t> 16, no. 2 (1994): 39-50.</a:t>
            </a:r>
          </a:p>
          <a:p>
            <a:endParaRPr lang="en-US" sz="1400" dirty="0">
              <a:latin typeface="Calibri"/>
              <a:cs typeface="Times New Roman"/>
            </a:endParaRPr>
          </a:p>
          <a:p>
            <a:r>
              <a:rPr lang="en-US" sz="1400" dirty="0">
                <a:latin typeface="Calibri"/>
                <a:cs typeface="Times New Roman"/>
              </a:rPr>
              <a:t>Childers, Leisl Carr. "Black Light Shows and the National Finals Rodeo: Curating Gene Autry’s Cowboy Spectacle." </a:t>
            </a:r>
            <a:r>
              <a:rPr lang="en-US" sz="1400" i="1" dirty="0">
                <a:latin typeface="Calibri"/>
                <a:cs typeface="Times New Roman"/>
              </a:rPr>
              <a:t>Western Historical Quarterly</a:t>
            </a:r>
            <a:r>
              <a:rPr lang="en-US" sz="1400" dirty="0">
                <a:latin typeface="Calibri"/>
                <a:cs typeface="Times New Roman"/>
              </a:rPr>
              <a:t> 41, no. 3 (2010): 353-61.</a:t>
            </a:r>
          </a:p>
          <a:p>
            <a:endParaRPr lang="en-US" sz="1400" dirty="0">
              <a:latin typeface="Calibri"/>
              <a:cs typeface="Times New Roman"/>
            </a:endParaRPr>
          </a:p>
          <a:p>
            <a:r>
              <a:rPr lang="en-US" sz="1400" dirty="0">
                <a:latin typeface="Calibri"/>
                <a:cs typeface="Times New Roman"/>
              </a:rPr>
              <a:t>Chung, S. K. "Glamour, Glitz, and Girls: The Donn Arden Papers."</a:t>
            </a:r>
            <a:r>
              <a:rPr lang="en-US" sz="1400" i="1" dirty="0">
                <a:latin typeface="Calibri"/>
                <a:cs typeface="Times New Roman"/>
              </a:rPr>
              <a:t> Journal of American and Comparative Cultures</a:t>
            </a:r>
            <a:r>
              <a:rPr lang="en-US" sz="1400" dirty="0">
                <a:latin typeface="Calibri"/>
                <a:cs typeface="Times New Roman"/>
              </a:rPr>
              <a:t>, 25, no. 1 (2002): 181-184.</a:t>
            </a:r>
          </a:p>
          <a:p>
            <a:endParaRPr lang="en-US" sz="1400" dirty="0">
              <a:latin typeface="Calibri"/>
              <a:cs typeface="Times New Roman"/>
            </a:endParaRPr>
          </a:p>
          <a:p>
            <a:r>
              <a:rPr lang="en-US" sz="1400" dirty="0">
                <a:latin typeface="Calibri"/>
                <a:cs typeface="Times New Roman"/>
              </a:rPr>
              <a:t>Cotkin, George. "The Photographer in the Beat-hipster Idiom: Robert Frank's the Americans." </a:t>
            </a:r>
            <a:r>
              <a:rPr lang="en-US" sz="1400" i="1" dirty="0">
                <a:latin typeface="Calibri"/>
                <a:cs typeface="Times New Roman"/>
              </a:rPr>
              <a:t>American Studies</a:t>
            </a:r>
            <a:r>
              <a:rPr lang="en-US" sz="1400" dirty="0">
                <a:latin typeface="Calibri"/>
                <a:cs typeface="Times New Roman"/>
              </a:rPr>
              <a:t> 26, no. 1 (1985): 19-33.</a:t>
            </a:r>
          </a:p>
          <a:p>
            <a:endParaRPr lang="en-US" sz="1400" dirty="0">
              <a:latin typeface="Calibri"/>
              <a:cs typeface="Times New Roman"/>
            </a:endParaRPr>
          </a:p>
          <a:p>
            <a:r>
              <a:rPr lang="en-US" sz="1400" dirty="0">
                <a:latin typeface="Calibri"/>
                <a:cs typeface="Times New Roman"/>
              </a:rPr>
              <a:t>Cunningham, Kamy. "Barbie Doll Culture and the American Waistland." </a:t>
            </a:r>
            <a:r>
              <a:rPr lang="en-US" sz="1400" i="1" dirty="0">
                <a:latin typeface="Calibri"/>
                <a:cs typeface="Times New Roman"/>
              </a:rPr>
              <a:t>Symbolic Interaction</a:t>
            </a:r>
            <a:r>
              <a:rPr lang="en-US" sz="1400" dirty="0">
                <a:latin typeface="Calibri"/>
                <a:cs typeface="Times New Roman"/>
              </a:rPr>
              <a:t> 16, no. 1 (1993): 79-83.</a:t>
            </a:r>
          </a:p>
        </p:txBody>
      </p:sp>
    </p:spTree>
    <p:extLst>
      <p:ext uri="{BB962C8B-B14F-4D97-AF65-F5344CB8AC3E}">
        <p14:creationId xmlns="" xmlns:p14="http://schemas.microsoft.com/office/powerpoint/2010/main" val="365586413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998EB5A-A68A-4657-A26E-9D88AE2515ED}"/>
              </a:ext>
            </a:extLst>
          </p:cNvPr>
          <p:cNvSpPr txBox="1"/>
          <p:nvPr/>
        </p:nvSpPr>
        <p:spPr>
          <a:xfrm>
            <a:off x="241300" y="177800"/>
            <a:ext cx="8724900"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Davies, Paul. "Las Vegas Diaries." </a:t>
            </a:r>
            <a:r>
              <a:rPr lang="en-US" sz="1400" i="1" dirty="0">
                <a:latin typeface="Calibri"/>
                <a:cs typeface="Arial"/>
              </a:rPr>
              <a:t>AA Files</a:t>
            </a:r>
            <a:r>
              <a:rPr lang="en-US" sz="1400" dirty="0">
                <a:latin typeface="Calibri"/>
                <a:cs typeface="Arial"/>
              </a:rPr>
              <a:t>, no. 48 (2002): 52-63.</a:t>
            </a:r>
            <a:endParaRPr lang="en-US" sz="1400" dirty="0">
              <a:latin typeface="Calibri"/>
            </a:endParaRPr>
          </a:p>
          <a:p>
            <a:endParaRPr lang="en-US" sz="1400" dirty="0">
              <a:latin typeface="Calibri"/>
              <a:cs typeface="Arial"/>
            </a:endParaRPr>
          </a:p>
          <a:p>
            <a:r>
              <a:rPr lang="en-US" sz="1400" dirty="0">
                <a:latin typeface="Calibri"/>
                <a:cs typeface="Times New Roman"/>
              </a:rPr>
              <a:t>Denzin, Norman K. "Rain Man in Las Vegas: Where Is the Action for the Postmodern Self?" </a:t>
            </a:r>
            <a:r>
              <a:rPr lang="en-US" sz="1400" i="1" dirty="0">
                <a:latin typeface="Calibri"/>
                <a:cs typeface="Times New Roman"/>
              </a:rPr>
              <a:t>Symbolic Interaction</a:t>
            </a:r>
            <a:r>
              <a:rPr lang="en-US" sz="1400" dirty="0">
                <a:latin typeface="Calibri"/>
                <a:cs typeface="Times New Roman"/>
              </a:rPr>
              <a:t> 16, no. 1 (1993): 65-77.</a:t>
            </a:r>
            <a:endParaRPr lang="en-US" sz="1400" b="1" dirty="0">
              <a:latin typeface="Calibri"/>
              <a:cs typeface="Times New Roman"/>
            </a:endParaRPr>
          </a:p>
          <a:p>
            <a:endParaRPr lang="en-US" sz="1400" dirty="0">
              <a:latin typeface="Calibri"/>
              <a:cs typeface="Times New Roman"/>
            </a:endParaRPr>
          </a:p>
          <a:p>
            <a:r>
              <a:rPr lang="en-US" sz="1400" dirty="0">
                <a:latin typeface="Calibri"/>
                <a:cs typeface="Times New Roman"/>
              </a:rPr>
              <a:t>Doss, Erika. "The Power of Elvis." </a:t>
            </a:r>
            <a:r>
              <a:rPr lang="en-US" sz="1400" i="1" dirty="0">
                <a:latin typeface="Calibri"/>
                <a:cs typeface="Times New Roman"/>
              </a:rPr>
              <a:t>American Art</a:t>
            </a:r>
            <a:r>
              <a:rPr lang="en-US" sz="1400" dirty="0">
                <a:latin typeface="Calibri"/>
                <a:cs typeface="Times New Roman"/>
              </a:rPr>
              <a:t> 11, no. 2 (1997): 4-7.</a:t>
            </a:r>
          </a:p>
          <a:p>
            <a:endParaRPr lang="en-US" sz="1400" dirty="0">
              <a:latin typeface="Calibri"/>
              <a:cs typeface="Times New Roman"/>
            </a:endParaRPr>
          </a:p>
          <a:p>
            <a:r>
              <a:rPr lang="en-US" sz="1400" dirty="0">
                <a:latin typeface="Calibri"/>
                <a:cs typeface="Times New Roman"/>
              </a:rPr>
              <a:t>Egerer, Michael, and Varpu Rantala. "What Makes Gambling Cool? Images of Agency and Self-Control in Fiction Films." </a:t>
            </a:r>
            <a:r>
              <a:rPr lang="en-US" sz="1400" i="1" dirty="0">
                <a:latin typeface="Calibri"/>
                <a:cs typeface="Times New Roman"/>
              </a:rPr>
              <a:t>Substance Use &amp; Misuse</a:t>
            </a:r>
            <a:r>
              <a:rPr lang="en-US" sz="1400" dirty="0">
                <a:latin typeface="Calibri"/>
                <a:cs typeface="Times New Roman"/>
              </a:rPr>
              <a:t> 50, no. 4 (2015): 468-483.</a:t>
            </a:r>
          </a:p>
          <a:p>
            <a:endParaRPr lang="en-US" sz="1400" dirty="0">
              <a:latin typeface="Calibri"/>
              <a:cs typeface="Times New Roman"/>
            </a:endParaRPr>
          </a:p>
          <a:p>
            <a:r>
              <a:rPr lang="en-US" sz="1400" dirty="0">
                <a:latin typeface="Calibri"/>
                <a:cs typeface="Arial"/>
              </a:rPr>
              <a:t>Findlay, John. </a:t>
            </a:r>
            <a:r>
              <a:rPr lang="en-US" sz="1400" i="1" dirty="0">
                <a:latin typeface="Calibri"/>
                <a:cs typeface="Arial"/>
              </a:rPr>
              <a:t>People of Chance: Gambling in American Society from Jamestown to Las Vegas</a:t>
            </a:r>
            <a:r>
              <a:rPr lang="en-US" sz="1400" dirty="0">
                <a:latin typeface="Calibri"/>
                <a:cs typeface="Arial"/>
              </a:rPr>
              <a:t>. New York and Oxford: Oxford University Press, 1986.</a:t>
            </a:r>
            <a:endParaRPr lang="en-US" sz="1400" dirty="0">
              <a:latin typeface="Calibri"/>
            </a:endParaRPr>
          </a:p>
          <a:p>
            <a:endParaRPr lang="en-US" sz="1400" dirty="0">
              <a:latin typeface="Calibri"/>
              <a:cs typeface="Times New Roman"/>
            </a:endParaRPr>
          </a:p>
          <a:p>
            <a:r>
              <a:rPr lang="en-US" sz="1400" dirty="0">
                <a:latin typeface="Calibri"/>
                <a:cs typeface="Times New Roman"/>
              </a:rPr>
              <a:t>Goldman, William P. "The Social Psychology of American Sensation Seekers." </a:t>
            </a:r>
            <a:r>
              <a:rPr lang="en-US" sz="1400" i="1" dirty="0">
                <a:latin typeface="Calibri"/>
                <a:cs typeface="Times New Roman"/>
              </a:rPr>
              <a:t>Studies in Popular Culture</a:t>
            </a:r>
            <a:r>
              <a:rPr lang="en-US" sz="1400" dirty="0">
                <a:latin typeface="Calibri"/>
                <a:cs typeface="Times New Roman"/>
              </a:rPr>
              <a:t> 19, no. 1 (1996): 87-97.</a:t>
            </a:r>
          </a:p>
          <a:p>
            <a:endParaRPr lang="en-US" sz="1400" dirty="0">
              <a:latin typeface="Calibri"/>
              <a:cs typeface="Times New Roman"/>
            </a:endParaRPr>
          </a:p>
          <a:p>
            <a:r>
              <a:rPr lang="en-US" sz="1400" dirty="0">
                <a:latin typeface="Calibri"/>
                <a:cs typeface="Times New Roman"/>
              </a:rPr>
              <a:t>Goodwin, Joanne L. "Mojave Mirages: Gender and Performance in Las Vegas." </a:t>
            </a:r>
            <a:r>
              <a:rPr lang="en-US" sz="1400" i="1" dirty="0">
                <a:latin typeface="Calibri"/>
                <a:cs typeface="Times New Roman"/>
              </a:rPr>
              <a:t>Women's History Review</a:t>
            </a:r>
            <a:r>
              <a:rPr lang="en-US" sz="1400" dirty="0">
                <a:latin typeface="Calibri"/>
                <a:cs typeface="Times New Roman"/>
              </a:rPr>
              <a:t> 11, no. 1</a:t>
            </a:r>
            <a:endParaRPr lang="en-US" dirty="0"/>
          </a:p>
          <a:p>
            <a:r>
              <a:rPr lang="en-US" sz="1400" dirty="0">
                <a:latin typeface="Calibri"/>
                <a:cs typeface="Times New Roman"/>
              </a:rPr>
              <a:t> (2002): 115-132.</a:t>
            </a:r>
            <a:endParaRPr lang="en-US" dirty="0"/>
          </a:p>
          <a:p>
            <a:endParaRPr lang="en-US" sz="1400" dirty="0">
              <a:latin typeface="Calibri"/>
              <a:cs typeface="Times New Roman"/>
            </a:endParaRPr>
          </a:p>
          <a:p>
            <a:r>
              <a:rPr lang="en-US" sz="1400" dirty="0">
                <a:latin typeface="Calibri"/>
                <a:cs typeface="Times New Roman"/>
              </a:rPr>
              <a:t>Gragg, Larry Dale. </a:t>
            </a:r>
            <a:r>
              <a:rPr lang="en-US" sz="1400" i="1" dirty="0">
                <a:latin typeface="Calibri"/>
                <a:cs typeface="Times New Roman"/>
              </a:rPr>
              <a:t>Bright Light City: Las Vegas in Popular Culture</a:t>
            </a:r>
            <a:r>
              <a:rPr lang="en-US" sz="1400" dirty="0">
                <a:latin typeface="Calibri"/>
                <a:cs typeface="Times New Roman"/>
              </a:rPr>
              <a:t>. Lawrence, Kansas: University Press of Kansas, 2013. </a:t>
            </a:r>
          </a:p>
          <a:p>
            <a:endParaRPr lang="en-US" sz="1400" dirty="0">
              <a:latin typeface="Calibri"/>
              <a:cs typeface="Times New Roman"/>
            </a:endParaRPr>
          </a:p>
          <a:p>
            <a:r>
              <a:rPr lang="en-US" sz="1400" dirty="0">
                <a:latin typeface="Calibri"/>
                <a:cs typeface="Times New Roman"/>
              </a:rPr>
              <a:t>Gragg, Larry Dale. "From 'Sodom and Gomorrah' to the 'Last Frontier Town': The Changing Perceptions of Las Vegas in American Popular Culture, 1929-1941." </a:t>
            </a:r>
            <a:r>
              <a:rPr lang="en-US" sz="1400" i="1" dirty="0">
                <a:latin typeface="Calibri"/>
                <a:cs typeface="Times New Roman"/>
              </a:rPr>
              <a:t>Studies in Popular Culture</a:t>
            </a:r>
            <a:r>
              <a:rPr lang="en-US" sz="1400" dirty="0">
                <a:latin typeface="Calibri"/>
                <a:cs typeface="Times New Roman"/>
              </a:rPr>
              <a:t> 29, no. 2 (2007): 43-62.</a:t>
            </a:r>
          </a:p>
          <a:p>
            <a:endParaRPr lang="en-US" sz="1400" dirty="0">
              <a:latin typeface="Calibri"/>
              <a:cs typeface="Times New Roman"/>
            </a:endParaRPr>
          </a:p>
          <a:p>
            <a:r>
              <a:rPr lang="en-US" sz="1400" dirty="0">
                <a:latin typeface="Calibri"/>
                <a:cs typeface="Times New Roman"/>
              </a:rPr>
              <a:t>Gragg, Larry. "'Never  Accorded the Recognition He Deserved': Al Freeman, Sands Hotel Publicist, 1952-1972." </a:t>
            </a:r>
            <a:r>
              <a:rPr lang="en-US" sz="1400" i="1" dirty="0">
                <a:latin typeface="Calibri"/>
                <a:cs typeface="Times New Roman"/>
              </a:rPr>
              <a:t>Nevada Historical Society Quarterly</a:t>
            </a:r>
            <a:r>
              <a:rPr lang="en-US" sz="1400" dirty="0">
                <a:latin typeface="Calibri"/>
                <a:cs typeface="Times New Roman"/>
              </a:rPr>
              <a:t> 51 no. 1 (Spring 2008): 25-55.</a:t>
            </a:r>
          </a:p>
          <a:p>
            <a:endParaRPr lang="en-US" sz="1400" dirty="0">
              <a:latin typeface="Calibri"/>
              <a:cs typeface="Times New Roman"/>
            </a:endParaRPr>
          </a:p>
          <a:p>
            <a:r>
              <a:rPr lang="en-US" sz="1400" dirty="0">
                <a:latin typeface="Calibri"/>
                <a:cs typeface="Times New Roman"/>
              </a:rPr>
              <a:t>Gragg, Larry Dale. "Protecting a City's Image: The Death of 'Las Vegas Beat', 1961." </a:t>
            </a:r>
            <a:r>
              <a:rPr lang="en-US" sz="1400" i="1" dirty="0">
                <a:latin typeface="Calibri"/>
                <a:cs typeface="Times New Roman"/>
              </a:rPr>
              <a:t>Studies in Popular Culture</a:t>
            </a:r>
            <a:r>
              <a:rPr lang="en-US" sz="1400" dirty="0">
                <a:latin typeface="Calibri"/>
                <a:cs typeface="Times New Roman"/>
              </a:rPr>
              <a:t> 34, no. 1 (2011): 1-22.</a:t>
            </a:r>
          </a:p>
        </p:txBody>
      </p:sp>
    </p:spTree>
    <p:extLst>
      <p:ext uri="{BB962C8B-B14F-4D97-AF65-F5344CB8AC3E}">
        <p14:creationId xmlns="" xmlns:p14="http://schemas.microsoft.com/office/powerpoint/2010/main" val="7215885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998EB5A-A68A-4657-A26E-9D88AE2515ED}"/>
              </a:ext>
            </a:extLst>
          </p:cNvPr>
          <p:cNvSpPr txBox="1"/>
          <p:nvPr/>
        </p:nvSpPr>
        <p:spPr>
          <a:xfrm>
            <a:off x="215900" y="38100"/>
            <a:ext cx="8724900" cy="6771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Hall-Patton, Mark P. "McCarran Aviation Heritage Museum: Redefining Museums." </a:t>
            </a:r>
            <a:r>
              <a:rPr lang="en-US" sz="1400" i="1" dirty="0">
                <a:latin typeface="Calibri"/>
                <a:cs typeface="Arial"/>
              </a:rPr>
              <a:t>Curator</a:t>
            </a:r>
            <a:r>
              <a:rPr lang="en-US" sz="1400" dirty="0">
                <a:latin typeface="Calibri"/>
                <a:cs typeface="Arial"/>
              </a:rPr>
              <a:t> 40 (1997):  97-100.</a:t>
            </a:r>
            <a:endParaRPr lang="en-US" dirty="0">
              <a:latin typeface="Calibri"/>
            </a:endParaRPr>
          </a:p>
          <a:p>
            <a:endParaRPr lang="en-US" sz="1400" dirty="0">
              <a:latin typeface="Calibri"/>
              <a:cs typeface="Times New Roman"/>
            </a:endParaRPr>
          </a:p>
          <a:p>
            <a:r>
              <a:rPr lang="en-US" sz="1400" dirty="0">
                <a:latin typeface="Calibri"/>
                <a:cs typeface="Times New Roman"/>
              </a:rPr>
              <a:t>History of Nevada in Popular Culture (1865-present).</a:t>
            </a:r>
            <a:endParaRPr lang="en-US" dirty="0">
              <a:latin typeface="Calibri"/>
            </a:endParaRPr>
          </a:p>
          <a:p>
            <a:r>
              <a:rPr lang="en-US" sz="1400" dirty="0">
                <a:latin typeface="Calibri"/>
                <a:cs typeface="Times New Roman"/>
              </a:rPr>
              <a:t>https://en.wikibooks.org/wiki/History_of_Nevada/Nevada_in_Popular_Culture_(1865-present)</a:t>
            </a:r>
          </a:p>
          <a:p>
            <a:endParaRPr lang="en-US" sz="1400" dirty="0">
              <a:latin typeface="Calibri"/>
              <a:cs typeface="Times New Roman"/>
            </a:endParaRPr>
          </a:p>
          <a:p>
            <a:r>
              <a:rPr lang="en-US" sz="1400" dirty="0">
                <a:latin typeface="Calibri"/>
                <a:cs typeface="Times New Roman"/>
              </a:rPr>
              <a:t>Kant, Candace. "City of Dreams: Las Vegas in the Cinema, 1980-1989." </a:t>
            </a:r>
            <a:r>
              <a:rPr lang="en-US" sz="1400" i="1" dirty="0">
                <a:latin typeface="Calibri"/>
                <a:cs typeface="Times New Roman"/>
              </a:rPr>
              <a:t>Nevada Historical Society Quarterly</a:t>
            </a:r>
            <a:r>
              <a:rPr lang="en-US" sz="1400" dirty="0">
                <a:latin typeface="Calibri"/>
                <a:cs typeface="Times New Roman"/>
              </a:rPr>
              <a:t>  33 no. 4 (Winter 1990): 1-13.</a:t>
            </a:r>
          </a:p>
          <a:p>
            <a:endParaRPr lang="en-US" sz="1400" dirty="0">
              <a:latin typeface="Calibri"/>
              <a:cs typeface="Times New Roman"/>
            </a:endParaRPr>
          </a:p>
          <a:p>
            <a:r>
              <a:rPr lang="en-US" sz="1400" dirty="0">
                <a:latin typeface="Calibri"/>
                <a:cs typeface="Times New Roman"/>
              </a:rPr>
              <a:t>Knode, Marilu. "Tony Tasset." </a:t>
            </a:r>
            <a:r>
              <a:rPr lang="en-US" sz="1400" i="1" dirty="0">
                <a:latin typeface="Calibri"/>
                <a:cs typeface="Times New Roman"/>
              </a:rPr>
              <a:t>Art/Text</a:t>
            </a:r>
            <a:r>
              <a:rPr lang="en-US" sz="1400" dirty="0">
                <a:latin typeface="Calibri"/>
                <a:cs typeface="Times New Roman"/>
              </a:rPr>
              <a:t> no. 61 (May 1998): 48-53</a:t>
            </a:r>
          </a:p>
          <a:p>
            <a:endParaRPr lang="en-US" sz="1400" dirty="0">
              <a:latin typeface="Calibri"/>
              <a:cs typeface="Times New Roman"/>
            </a:endParaRPr>
          </a:p>
          <a:p>
            <a:r>
              <a:rPr lang="en-US" sz="1400" dirty="0">
                <a:latin typeface="Calibri"/>
                <a:cs typeface="Times New Roman"/>
              </a:rPr>
              <a:t>Lampert-Gréaux, Ellen. "Fit for a Queen (Celine Dion)." </a:t>
            </a:r>
            <a:r>
              <a:rPr lang="en-US" sz="1400" i="1" dirty="0">
                <a:latin typeface="Calibri"/>
                <a:cs typeface="Times New Roman"/>
              </a:rPr>
              <a:t>Entertainment Design</a:t>
            </a:r>
            <a:r>
              <a:rPr lang="en-US" sz="1400" dirty="0">
                <a:latin typeface="Calibri"/>
                <a:cs typeface="Times New Roman"/>
              </a:rPr>
              <a:t> 37, no. 3 (March 2003): 26-29. </a:t>
            </a:r>
          </a:p>
          <a:p>
            <a:endParaRPr lang="en-US" sz="1400" dirty="0">
              <a:latin typeface="Calibri"/>
              <a:cs typeface="Times New Roman"/>
            </a:endParaRPr>
          </a:p>
          <a:p>
            <a:r>
              <a:rPr lang="en-US" sz="1400" dirty="0">
                <a:latin typeface="Calibri"/>
                <a:cs typeface="Times New Roman"/>
              </a:rPr>
              <a:t>Lippit, Akira Mizuta, Noël Burch, Chon Noriega, Ara Osterweil, Linda Williams, Eric Shaefer, and Jeffrey Sconce. "Round Table: Showgirls." </a:t>
            </a:r>
            <a:r>
              <a:rPr lang="en-US" sz="1400" i="1" dirty="0">
                <a:latin typeface="Calibri"/>
                <a:cs typeface="Times New Roman"/>
              </a:rPr>
              <a:t>Film Quarterly</a:t>
            </a:r>
            <a:r>
              <a:rPr lang="en-US" sz="1400" dirty="0">
                <a:latin typeface="Calibri"/>
                <a:cs typeface="Times New Roman"/>
              </a:rPr>
              <a:t> 56, no. 3 (2003): 32-46.</a:t>
            </a:r>
          </a:p>
          <a:p>
            <a:endParaRPr lang="en-US" sz="1400" dirty="0">
              <a:latin typeface="Calibri"/>
              <a:cs typeface="Times New Roman"/>
            </a:endParaRPr>
          </a:p>
          <a:p>
            <a:r>
              <a:rPr lang="en-US" sz="1400" dirty="0">
                <a:latin typeface="Calibri"/>
                <a:cs typeface="Times New Roman"/>
              </a:rPr>
              <a:t>Marling, Karal Ann. "Elvis Presley's Graceland, or the Aesthetic of Rock 'n' Roll Heaven." </a:t>
            </a:r>
            <a:r>
              <a:rPr lang="en-US" sz="1400" i="1" dirty="0">
                <a:latin typeface="Calibri"/>
                <a:cs typeface="Times New Roman"/>
              </a:rPr>
              <a:t>American Art</a:t>
            </a:r>
            <a:r>
              <a:rPr lang="en-US" sz="1400" dirty="0">
                <a:latin typeface="Calibri"/>
                <a:cs typeface="Times New Roman"/>
              </a:rPr>
              <a:t> 7, no. 4 (1993): 72-105.</a:t>
            </a:r>
          </a:p>
          <a:p>
            <a:endParaRPr lang="en-US" sz="1400" dirty="0">
              <a:latin typeface="Calibri"/>
              <a:cs typeface="Times New Roman"/>
            </a:endParaRPr>
          </a:p>
          <a:p>
            <a:r>
              <a:rPr lang="en-US" sz="1400" dirty="0">
                <a:latin typeface="Calibri"/>
                <a:cs typeface="Times New Roman"/>
              </a:rPr>
              <a:t>Pagel, David, and Jeffrey Vallance. "Jeffrey Vallance." </a:t>
            </a:r>
            <a:r>
              <a:rPr lang="en-US" sz="1400" i="1" dirty="0">
                <a:latin typeface="Calibri"/>
                <a:cs typeface="Times New Roman"/>
              </a:rPr>
              <a:t>BOMB</a:t>
            </a:r>
            <a:r>
              <a:rPr lang="en-US" sz="1400" dirty="0">
                <a:latin typeface="Calibri"/>
                <a:cs typeface="Times New Roman"/>
              </a:rPr>
              <a:t>, no. 56 (1996): 38-42.</a:t>
            </a:r>
          </a:p>
          <a:p>
            <a:endParaRPr lang="en-US" sz="1400" dirty="0">
              <a:latin typeface="Calibri"/>
              <a:cs typeface="Times New Roman"/>
            </a:endParaRPr>
          </a:p>
          <a:p>
            <a:r>
              <a:rPr lang="en-US" sz="1400" dirty="0">
                <a:latin typeface="Calibri"/>
                <a:cs typeface="Times New Roman"/>
              </a:rPr>
              <a:t>Povletich, William. "Liberace: The Milwaukee Maestro." </a:t>
            </a:r>
            <a:r>
              <a:rPr lang="en-US" sz="1400" i="1" dirty="0">
                <a:latin typeface="Calibri"/>
                <a:cs typeface="Times New Roman"/>
              </a:rPr>
              <a:t>The Wisconsin Magazine of History</a:t>
            </a:r>
            <a:r>
              <a:rPr lang="en-US" sz="1400" dirty="0">
                <a:latin typeface="Calibri"/>
                <a:cs typeface="Times New Roman"/>
              </a:rPr>
              <a:t> 92, no. 2 (2008): 14-27.</a:t>
            </a:r>
          </a:p>
          <a:p>
            <a:endParaRPr lang="en-US" sz="1400" dirty="0">
              <a:latin typeface="Calibri"/>
              <a:cs typeface="Times New Roman"/>
            </a:endParaRPr>
          </a:p>
          <a:p>
            <a:r>
              <a:rPr lang="en-US" sz="1400" dirty="0">
                <a:latin typeface="Calibri"/>
                <a:cs typeface="Times New Roman"/>
              </a:rPr>
              <a:t>Rothman, Hal. "The Official Liberace Museum Web Site [and] The Atomic Testing Museum Web Site." </a:t>
            </a:r>
            <a:r>
              <a:rPr lang="en-US" sz="1400" i="1" dirty="0">
                <a:latin typeface="Calibri"/>
                <a:cs typeface="Times New Roman"/>
              </a:rPr>
              <a:t>Curator</a:t>
            </a:r>
            <a:r>
              <a:rPr lang="en-US" sz="1400" dirty="0">
                <a:latin typeface="Calibri"/>
                <a:cs typeface="Times New Roman"/>
              </a:rPr>
              <a:t> 49, no. 1 (January 2006): 109-114.</a:t>
            </a:r>
          </a:p>
          <a:p>
            <a:endParaRPr lang="en-US" sz="1400" dirty="0">
              <a:latin typeface="Calibri"/>
              <a:cs typeface="Times New Roman"/>
            </a:endParaRPr>
          </a:p>
          <a:p>
            <a:r>
              <a:rPr lang="en-US" sz="1400" dirty="0">
                <a:latin typeface="Calibri"/>
                <a:cs typeface="Times New Roman"/>
              </a:rPr>
              <a:t>Smith, Claude J. "Bodies and Minds for Sale: Prostitution in 'Pretty Woman' and 'Indecent Proposal'." </a:t>
            </a:r>
            <a:r>
              <a:rPr lang="en-US" sz="1400" i="1" dirty="0">
                <a:latin typeface="Calibri"/>
                <a:cs typeface="Times New Roman"/>
              </a:rPr>
              <a:t>Studies in Popular Culture</a:t>
            </a:r>
            <a:r>
              <a:rPr lang="en-US" sz="1400" dirty="0">
                <a:latin typeface="Calibri"/>
                <a:cs typeface="Times New Roman"/>
              </a:rPr>
              <a:t> 19, no. 3 (1997): 91-99.</a:t>
            </a:r>
          </a:p>
          <a:p>
            <a:endParaRPr lang="en-US" sz="1400" dirty="0">
              <a:latin typeface="Calibri"/>
              <a:cs typeface="Times New Roman"/>
            </a:endParaRPr>
          </a:p>
          <a:p>
            <a:r>
              <a:rPr lang="en-US" sz="1400" dirty="0">
                <a:latin typeface="Calibri"/>
                <a:cs typeface="Times New Roman"/>
              </a:rPr>
              <a:t>Sommer, Thomas. "UNLV Special Collections in the Twenty-First Century." </a:t>
            </a:r>
            <a:r>
              <a:rPr lang="en-US" sz="1400" i="1" dirty="0">
                <a:latin typeface="Calibri"/>
                <a:cs typeface="Times New Roman"/>
              </a:rPr>
              <a:t>Information Technology &amp; Libraries</a:t>
            </a:r>
            <a:r>
              <a:rPr lang="en-US" sz="1400" dirty="0">
                <a:latin typeface="Calibri"/>
                <a:cs typeface="Times New Roman"/>
              </a:rPr>
              <a:t> 28, no. 4 (December 2009): 184-190.</a:t>
            </a:r>
          </a:p>
        </p:txBody>
      </p:sp>
    </p:spTree>
    <p:extLst>
      <p:ext uri="{BB962C8B-B14F-4D97-AF65-F5344CB8AC3E}">
        <p14:creationId xmlns="" xmlns:p14="http://schemas.microsoft.com/office/powerpoint/2010/main" val="132683608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998EB5A-A68A-4657-A26E-9D88AE2515ED}"/>
              </a:ext>
            </a:extLst>
          </p:cNvPr>
          <p:cNvSpPr txBox="1"/>
          <p:nvPr/>
        </p:nvSpPr>
        <p:spPr>
          <a:xfrm>
            <a:off x="241300" y="177800"/>
            <a:ext cx="8724900"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Arial"/>
              </a:rPr>
              <a:t>Stierli, Martino. " In Sequence: Cinematic Perception in Learning from Las Vegas.” </a:t>
            </a:r>
            <a:r>
              <a:rPr lang="en-US" sz="1400" i="1" dirty="0">
                <a:latin typeface="Calibri"/>
                <a:cs typeface="Arial"/>
              </a:rPr>
              <a:t>Hunch: The Berlage Institute Report and Architecture, Urbanism, and Landscape</a:t>
            </a:r>
            <a:r>
              <a:rPr lang="en-US" sz="1400" dirty="0">
                <a:latin typeface="Calibri"/>
                <a:cs typeface="Arial"/>
              </a:rPr>
              <a:t> 12 (2009): 76-85.</a:t>
            </a:r>
            <a:endParaRPr lang="en-US" dirty="0">
              <a:latin typeface="Calibri"/>
            </a:endParaRPr>
          </a:p>
          <a:p>
            <a:endParaRPr lang="en-US" sz="1400" dirty="0">
              <a:latin typeface="Calibri"/>
              <a:cs typeface="Times New Roman"/>
            </a:endParaRPr>
          </a:p>
          <a:p>
            <a:r>
              <a:rPr lang="en-US" sz="1400" dirty="0">
                <a:latin typeface="Calibri"/>
                <a:cs typeface="Times New Roman"/>
              </a:rPr>
              <a:t>Toewe, Anne Margaret. </a:t>
            </a:r>
            <a:r>
              <a:rPr lang="en-US" sz="1400" i="1" dirty="0">
                <a:latin typeface="Calibri"/>
                <a:cs typeface="Times New Roman"/>
              </a:rPr>
              <a:t>'Flowers in the Desert': Cirque Du Soleil in Las Vegas, 1993–2012</a:t>
            </a:r>
            <a:r>
              <a:rPr lang="en-US" sz="1400" dirty="0">
                <a:latin typeface="Calibri"/>
                <a:cs typeface="Times New Roman"/>
              </a:rPr>
              <a:t>.  PhD dissertation. University of Colorado at Boulder, 2013.</a:t>
            </a:r>
            <a:endParaRPr lang="en-US" dirty="0"/>
          </a:p>
          <a:p>
            <a:endParaRPr lang="en-US" sz="1400" dirty="0">
              <a:latin typeface="Calibri"/>
              <a:cs typeface="Times New Roman"/>
            </a:endParaRPr>
          </a:p>
          <a:p>
            <a:r>
              <a:rPr lang="en-US" sz="1400" dirty="0">
                <a:latin typeface="Calibri"/>
                <a:cs typeface="Times New Roman"/>
              </a:rPr>
              <a:t>Turner, N. E., B. Fritz, and M. Zangeneh. Images of Gambling in Film. </a:t>
            </a:r>
            <a:r>
              <a:rPr lang="en-US" sz="1400" i="1" dirty="0">
                <a:latin typeface="Calibri"/>
                <a:cs typeface="Times New Roman"/>
              </a:rPr>
              <a:t>Journal of Gambling Issues</a:t>
            </a:r>
            <a:r>
              <a:rPr lang="en-US" sz="1400" dirty="0">
                <a:latin typeface="Calibri"/>
                <a:cs typeface="Times New Roman"/>
              </a:rPr>
              <a:t>, 20 (2007): 117-144.</a:t>
            </a:r>
          </a:p>
          <a:p>
            <a:endParaRPr lang="en-US" sz="1400" dirty="0">
              <a:latin typeface="Calibri"/>
              <a:cs typeface="Times New Roman"/>
            </a:endParaRPr>
          </a:p>
          <a:p>
            <a:r>
              <a:rPr lang="en-US" sz="1400" dirty="0">
                <a:latin typeface="Calibri"/>
                <a:cs typeface="Times New Roman"/>
              </a:rPr>
              <a:t>Udy, Dan. "Diva Las Vegas: Queering Space in the Entertainment Capital of the World." </a:t>
            </a:r>
            <a:r>
              <a:rPr lang="en-US" sz="1400" i="1" dirty="0">
                <a:latin typeface="Calibri"/>
                <a:cs typeface="Times New Roman"/>
              </a:rPr>
              <a:t>Gender, Place  Culture: A Journal of Feminist Geography</a:t>
            </a:r>
            <a:r>
              <a:rPr lang="en-US" sz="1400" dirty="0">
                <a:latin typeface="Calibri"/>
                <a:cs typeface="Times New Roman"/>
              </a:rPr>
              <a:t> 24 no. 3 (2017)3 362-280.</a:t>
            </a:r>
          </a:p>
          <a:p>
            <a:endParaRPr lang="en-US" sz="1400" dirty="0">
              <a:latin typeface="Calibri"/>
              <a:cs typeface="Times New Roman"/>
            </a:endParaRPr>
          </a:p>
          <a:p>
            <a:r>
              <a:rPr lang="en-US" sz="1400" dirty="0">
                <a:latin typeface="Calibri"/>
                <a:cs typeface="Times New Roman"/>
              </a:rPr>
              <a:t>UNLV Libraries Digital Collections. Showgirls/ Menus Art of Dining/ Dean Martin/</a:t>
            </a:r>
          </a:p>
          <a:p>
            <a:r>
              <a:rPr lang="en-US" sz="1400" dirty="0">
                <a:latin typeface="Calibri"/>
                <a:cs typeface="Times New Roman"/>
              </a:rPr>
              <a:t>http://digital.library.unlv.edu/</a:t>
            </a:r>
          </a:p>
        </p:txBody>
      </p:sp>
    </p:spTree>
    <p:extLst>
      <p:ext uri="{BB962C8B-B14F-4D97-AF65-F5344CB8AC3E}">
        <p14:creationId xmlns="" xmlns:p14="http://schemas.microsoft.com/office/powerpoint/2010/main" val="1058997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 xmlns:a16="http://schemas.microsoft.com/office/drawing/2014/main" id="{035BB677-983A-4DD4-98CF-4EF59F329E51}"/>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53" t="1124" b="-225"/>
          <a:stretch/>
        </p:blipFill>
        <p:spPr bwMode="auto">
          <a:xfrm>
            <a:off x="990690" y="806150"/>
            <a:ext cx="4029034" cy="5238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D7745246-3306-4A63-BF77-AA936C1BD13A}"/>
              </a:ext>
            </a:extLst>
          </p:cNvPr>
          <p:cNvSpPr txBox="1"/>
          <p:nvPr/>
        </p:nvSpPr>
        <p:spPr>
          <a:xfrm>
            <a:off x="5918200" y="2197100"/>
            <a:ext cx="22352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In 1947 </a:t>
            </a:r>
            <a:r>
              <a:rPr lang="en-CA" sz="1400" i="1" dirty="0">
                <a:latin typeface="Calibri"/>
                <a:cs typeface="Arial"/>
              </a:rPr>
              <a:t>Life </a:t>
            </a:r>
            <a:r>
              <a:rPr lang="en-CA" sz="1400" dirty="0">
                <a:latin typeface="Calibri"/>
                <a:cs typeface="Arial"/>
              </a:rPr>
              <a:t>returned for "Las Vegas Strikes it Rich," which attributed </a:t>
            </a:r>
            <a:r>
              <a:rPr lang="en-CA" sz="1400" dirty="0">
                <a:solidFill>
                  <a:srgbClr val="FF0000"/>
                </a:solidFill>
                <a:latin typeface="Calibri"/>
                <a:cs typeface="Arial"/>
              </a:rPr>
              <a:t>"the big boom"</a:t>
            </a:r>
            <a:r>
              <a:rPr lang="en-CA" sz="1400" dirty="0">
                <a:latin typeface="Calibri"/>
                <a:cs typeface="Arial"/>
              </a:rPr>
              <a:t> to </a:t>
            </a:r>
            <a:r>
              <a:rPr lang="en-CA" sz="1400" dirty="0">
                <a:solidFill>
                  <a:srgbClr val="FF0000"/>
                </a:solidFill>
                <a:latin typeface="Calibri"/>
                <a:cs typeface="Arial"/>
              </a:rPr>
              <a:t>"the union between the postwar mood of the U.S. and the willing statutes of Nevada, which provide for legal gambling, all-night drinking, two-minute marriages and six-week divorce"</a:t>
            </a:r>
            <a:r>
              <a:rPr lang="en-CA" sz="1400" dirty="0">
                <a:latin typeface="Calibri"/>
                <a:cs typeface="Arial"/>
              </a:rPr>
              <a:t> (99).</a:t>
            </a:r>
            <a:endParaRPr lang="en-US" sz="1400" dirty="0">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 xmlns:a16="http://schemas.microsoft.com/office/drawing/2014/main" id="{594F3CAF-F0C7-4050-8B23-C050C402B78D}"/>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075" r="-299" b="1720"/>
          <a:stretch/>
        </p:blipFill>
        <p:spPr bwMode="auto">
          <a:xfrm>
            <a:off x="4069482" y="383546"/>
            <a:ext cx="4524388" cy="6092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54B99E04-137D-469E-B91F-23CE696905B8}"/>
              </a:ext>
            </a:extLst>
          </p:cNvPr>
          <p:cNvSpPr txBox="1"/>
          <p:nvPr/>
        </p:nvSpPr>
        <p:spPr>
          <a:xfrm>
            <a:off x="546100" y="1663700"/>
            <a:ext cx="30353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moral prod here is in </a:t>
            </a:r>
            <a:r>
              <a:rPr lang="en-CA" sz="1400" i="1" dirty="0">
                <a:latin typeface="Calibri"/>
                <a:cs typeface="Arial"/>
              </a:rPr>
              <a:t>Life</a:t>
            </a:r>
            <a:r>
              <a:rPr lang="en-CA" sz="1400" dirty="0">
                <a:latin typeface="Calibri"/>
                <a:cs typeface="Arial"/>
              </a:rPr>
              <a:t>'s reporting that </a:t>
            </a:r>
            <a:r>
              <a:rPr lang="en-CA" sz="1400" dirty="0">
                <a:solidFill>
                  <a:srgbClr val="FF0000"/>
                </a:solidFill>
                <a:latin typeface="Calibri"/>
                <a:cs typeface="Arial"/>
              </a:rPr>
              <a:t>"Slot machines are strategically placed throughout Las Vegas, even in the food stores. Here a customer finds out whether he will buy sirloin steak, tripe, or nothing" </a:t>
            </a:r>
            <a:r>
              <a:rPr lang="en-CA" sz="1400" dirty="0">
                <a:latin typeface="Calibri"/>
                <a:cs typeface="Arial"/>
              </a:rPr>
              <a:t>(100). The prose takes on a sardonic tone when </a:t>
            </a:r>
            <a:r>
              <a:rPr lang="en-CA" sz="1400" i="1" dirty="0">
                <a:latin typeface="Calibri"/>
                <a:cs typeface="Arial"/>
              </a:rPr>
              <a:t>Life</a:t>
            </a:r>
            <a:r>
              <a:rPr lang="en-CA" sz="1400" dirty="0">
                <a:latin typeface="Calibri"/>
                <a:cs typeface="Arial"/>
              </a:rPr>
              <a:t> reports that </a:t>
            </a:r>
            <a:r>
              <a:rPr lang="en-CA" sz="1400" dirty="0">
                <a:solidFill>
                  <a:srgbClr val="FF0000"/>
                </a:solidFill>
                <a:latin typeface="Calibri"/>
                <a:cs typeface="Arial"/>
              </a:rPr>
              <a:t>"This year the [gambling] take will top $1,500,000. Some of this will help support the city's 22 churches, largely Mormon and Catholic, and some will be spent to finance Las Vegas' youth center, but most of it will be invested in civic improvements—a new race track, larger hotels and more casinos"</a:t>
            </a:r>
            <a:r>
              <a:rPr lang="en-CA" sz="1400" dirty="0">
                <a:latin typeface="Calibri"/>
                <a:cs typeface="Arial"/>
              </a:rPr>
              <a:t> (101).</a:t>
            </a:r>
            <a:r>
              <a:rPr lang="en-US" sz="1400" dirty="0">
                <a:latin typeface="Calibri"/>
                <a:cs typeface="Calibri"/>
              </a:rPr>
              <a:t>​</a:t>
            </a:r>
            <a:endParaRPr lang="en-US" sz="1400" dirty="0">
              <a:latin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 xmlns:a16="http://schemas.microsoft.com/office/drawing/2014/main" id="{FDB31773-33BA-4519-9E84-1239FE68E28A}"/>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55" t="1141" b="228"/>
          <a:stretch/>
        </p:blipFill>
        <p:spPr bwMode="auto">
          <a:xfrm>
            <a:off x="647700" y="1522413"/>
            <a:ext cx="3741740" cy="49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1" name="Picture 2">
            <a:extLst>
              <a:ext uri="{FF2B5EF4-FFF2-40B4-BE49-F238E27FC236}">
                <a16:creationId xmlns="" xmlns:a16="http://schemas.microsoft.com/office/drawing/2014/main" id="{765B1406-F367-4A77-85BD-904EF961E407}"/>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009" b="474"/>
          <a:stretch/>
        </p:blipFill>
        <p:spPr bwMode="auto">
          <a:xfrm>
            <a:off x="4754563" y="1525588"/>
            <a:ext cx="3744912" cy="497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6F46F784-5E58-46C1-B12B-6FDE73C5B6CB}"/>
              </a:ext>
            </a:extLst>
          </p:cNvPr>
          <p:cNvSpPr txBox="1"/>
          <p:nvPr/>
        </p:nvSpPr>
        <p:spPr>
          <a:xfrm>
            <a:off x="304800" y="355600"/>
            <a:ext cx="85344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To keep the youngsters away from the </a:t>
            </a:r>
            <a:r>
              <a:rPr lang="en-CA" sz="1400" dirty="0">
                <a:solidFill>
                  <a:srgbClr val="FF0000"/>
                </a:solidFill>
                <a:latin typeface="Calibri"/>
                <a:cs typeface="Arial"/>
              </a:rPr>
              <a:t>"brightly lit casino windows along Glitter Gulch,"</a:t>
            </a:r>
            <a:r>
              <a:rPr lang="en-CA" sz="1400" dirty="0">
                <a:latin typeface="Calibri"/>
                <a:cs typeface="Arial"/>
              </a:rPr>
              <a:t> the article notes a youth-oriented radio show on KENO,</a:t>
            </a:r>
            <a:r>
              <a:rPr lang="en-CA" sz="1400" dirty="0">
                <a:solidFill>
                  <a:srgbClr val="FF0000"/>
                </a:solidFill>
                <a:latin typeface="Calibri"/>
                <a:cs typeface="Arial"/>
              </a:rPr>
              <a:t> "sponsored by the city and financed largely through taxes on gambling" </a:t>
            </a:r>
            <a:r>
              <a:rPr lang="en-CA" sz="1400" dirty="0">
                <a:latin typeface="Calibri"/>
                <a:cs typeface="Arial"/>
              </a:rPr>
              <a:t>(104-5). It is as if the dark forces of gambling are being called upon to do something</a:t>
            </a:r>
            <a:r>
              <a:rPr lang="en-CA" sz="1400" b="1" i="1" dirty="0">
                <a:latin typeface="Arial"/>
                <a:cs typeface="Arial"/>
              </a:rPr>
              <a:t>—</a:t>
            </a:r>
            <a:r>
              <a:rPr lang="en-CA" sz="1400" dirty="0">
                <a:latin typeface="Calibri"/>
                <a:cs typeface="Arial"/>
              </a:rPr>
              <a:t>anything</a:t>
            </a:r>
            <a:r>
              <a:rPr lang="en-CA" sz="1400" b="1" i="1" dirty="0">
                <a:latin typeface="Arial"/>
                <a:cs typeface="Arial"/>
              </a:rPr>
              <a:t>—</a:t>
            </a:r>
            <a:r>
              <a:rPr lang="en-CA" sz="1400" dirty="0">
                <a:latin typeface="Calibri"/>
                <a:cs typeface="Arial"/>
              </a:rPr>
              <a:t>about the moral climate they engender, and </a:t>
            </a:r>
            <a:r>
              <a:rPr lang="en-CA" sz="1400" i="1" dirty="0">
                <a:latin typeface="Calibri"/>
                <a:cs typeface="Arial"/>
              </a:rPr>
              <a:t>Life</a:t>
            </a:r>
            <a:r>
              <a:rPr lang="en-CA" sz="1400" dirty="0">
                <a:latin typeface="Calibri"/>
                <a:cs typeface="Arial"/>
              </a:rPr>
              <a:t> is sure to keep after them to make sure it is done.</a:t>
            </a:r>
            <a:endParaRPr lang="en-US" sz="1400" dirty="0">
              <a:cs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 xmlns:a16="http://schemas.microsoft.com/office/drawing/2014/main" id="{A5D8CB4E-BC79-4F00-AB48-E795E858E5F7}"/>
              </a:ext>
            </a:extLst>
          </p:cNvPr>
          <p:cNvSpPr txBox="1">
            <a:spLocks noChangeArrowheads="1"/>
          </p:cNvSpPr>
          <p:nvPr/>
        </p:nvSpPr>
        <p:spPr bwMode="auto">
          <a:xfrm>
            <a:off x="-1587" y="3073400"/>
            <a:ext cx="91466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4000" b="1" dirty="0">
                <a:latin typeface="Calibri"/>
                <a:cs typeface="Arial"/>
              </a:rPr>
              <a:t>1950s</a:t>
            </a:r>
            <a:endParaRPr lang="en-US" sz="40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a:extLst>
              <a:ext uri="{FF2B5EF4-FFF2-40B4-BE49-F238E27FC236}">
                <a16:creationId xmlns="" xmlns:a16="http://schemas.microsoft.com/office/drawing/2014/main" id="{9E122D02-CF15-4A8B-B3C0-BB74FD1AFCB0}"/>
              </a:ext>
            </a:extLst>
          </p:cNvPr>
          <p:cNvSpPr txBox="1">
            <a:spLocks noChangeArrowheads="1"/>
          </p:cNvSpPr>
          <p:nvPr/>
        </p:nvSpPr>
        <p:spPr bwMode="auto">
          <a:xfrm>
            <a:off x="-4762" y="3213100"/>
            <a:ext cx="914829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i="1" dirty="0">
                <a:latin typeface="Calibri"/>
                <a:cs typeface="Arial"/>
              </a:rPr>
              <a:t>Saturday Evening Post </a:t>
            </a:r>
            <a:r>
              <a:rPr lang="en-CA" altLang="en-US" sz="2800" b="1" dirty="0">
                <a:latin typeface="Calibri"/>
                <a:cs typeface="Arial"/>
              </a:rPr>
              <a:t> (May 26, 1956).</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 xmlns:a16="http://schemas.microsoft.com/office/drawing/2014/main" id="{21F767E6-FD11-4E74-841A-E9DBF6CDBD4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0225" y="730250"/>
            <a:ext cx="5746750" cy="539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B356F775-D54E-49C6-827F-9531D8D88027}"/>
              </a:ext>
            </a:extLst>
          </p:cNvPr>
          <p:cNvSpPr txBox="1"/>
          <p:nvPr/>
        </p:nvSpPr>
        <p:spPr>
          <a:xfrm>
            <a:off x="6794500" y="723900"/>
            <a:ext cx="1866900"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tone was not only typical of </a:t>
            </a:r>
            <a:r>
              <a:rPr lang="en-CA" sz="1400" i="1" dirty="0">
                <a:latin typeface="Calibri"/>
                <a:cs typeface="Arial"/>
              </a:rPr>
              <a:t>Life </a:t>
            </a:r>
            <a:r>
              <a:rPr lang="en-CA" sz="1400" dirty="0">
                <a:latin typeface="Calibri"/>
                <a:cs typeface="Arial"/>
              </a:rPr>
              <a:t>. The writer for this article on Las Vegas in </a:t>
            </a:r>
            <a:endParaRPr lang="en-US" sz="1400" dirty="0">
              <a:cs typeface="Arial"/>
            </a:endParaRPr>
          </a:p>
          <a:p>
            <a:r>
              <a:rPr lang="en-CA" sz="1400" i="1" dirty="0">
                <a:latin typeface="Calibri"/>
                <a:cs typeface="Arial"/>
              </a:rPr>
              <a:t>Saturday Evening Post</a:t>
            </a:r>
            <a:r>
              <a:rPr lang="en-CA" sz="1400" b="1" dirty="0">
                <a:latin typeface="Calibri"/>
                <a:cs typeface="Arial"/>
              </a:rPr>
              <a:t> </a:t>
            </a:r>
            <a:r>
              <a:rPr lang="en-CA" sz="1400" dirty="0">
                <a:latin typeface="Calibri"/>
                <a:cs typeface="Arial"/>
              </a:rPr>
              <a:t>in 1956 writes: </a:t>
            </a:r>
            <a:endParaRPr lang="en-US" sz="1400" dirty="0">
              <a:cs typeface="Arial"/>
            </a:endParaRPr>
          </a:p>
          <a:p>
            <a:endParaRPr lang="en-CA" sz="1400" dirty="0">
              <a:latin typeface="Calibri"/>
              <a:cs typeface="Arial"/>
            </a:endParaRPr>
          </a:p>
          <a:p>
            <a:r>
              <a:rPr lang="en-CA" sz="1400" dirty="0">
                <a:solidFill>
                  <a:srgbClr val="FF0000"/>
                </a:solidFill>
                <a:latin typeface="Calibri"/>
                <a:cs typeface="Arial"/>
              </a:rPr>
              <a:t>"See all the sad faced people having fun at Vegas. hey are 'gambooling' if you want to spell it that way at a rollicking game of Twenty-one, or Blackjack, and they should be philosophical and smile merrily, reflecting that after all this is only a game. Behind them, one-armed bandits march row in a row… formally addressed as slot machines."</a:t>
            </a:r>
            <a:endParaRPr lang="en-US" sz="1400" dirty="0">
              <a:solidFill>
                <a:srgbClr val="FF0000"/>
              </a:solidFil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1">
            <a:extLst>
              <a:ext uri="{FF2B5EF4-FFF2-40B4-BE49-F238E27FC236}">
                <a16:creationId xmlns="" xmlns:a16="http://schemas.microsoft.com/office/drawing/2014/main" id="{7AFDE518-15F3-457F-A9FE-F9747804884F}"/>
              </a:ext>
            </a:extLst>
          </p:cNvPr>
          <p:cNvSpPr txBox="1"/>
          <p:nvPr/>
        </p:nvSpPr>
        <p:spPr>
          <a:xfrm>
            <a:off x="2102802" y="2217950"/>
            <a:ext cx="561371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CA" sz="2000" dirty="0">
                <a:solidFill>
                  <a:srgbClr val="FF0000"/>
                </a:solidFill>
                <a:latin typeface="Calibri"/>
                <a:cs typeface="Arial"/>
              </a:rPr>
              <a:t>Las Vegas as a Casino City  | OUTLINE</a:t>
            </a:r>
          </a:p>
        </p:txBody>
      </p:sp>
      <p:sp>
        <p:nvSpPr>
          <p:cNvPr id="4" name="TextBox 1">
            <a:extLst>
              <a:ext uri="{FF2B5EF4-FFF2-40B4-BE49-F238E27FC236}">
                <a16:creationId xmlns="" xmlns:a16="http://schemas.microsoft.com/office/drawing/2014/main" id="{C3AB291F-CF9C-4E71-A7A5-332A504ABBFA}"/>
              </a:ext>
            </a:extLst>
          </p:cNvPr>
          <p:cNvSpPr txBox="1"/>
          <p:nvPr/>
        </p:nvSpPr>
        <p:spPr>
          <a:xfrm>
            <a:off x="2108200" y="2781300"/>
            <a:ext cx="5270500" cy="11695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400" dirty="0">
                <a:solidFill>
                  <a:srgbClr val="FFFFFF"/>
                </a:solidFill>
                <a:latin typeface="Calibri"/>
                <a:cs typeface="Arial"/>
              </a:rPr>
              <a:t>EDWARD E. BALDWIN ON </a:t>
            </a:r>
            <a:r>
              <a:rPr lang="en-US" sz="1400" i="1" dirty="0">
                <a:solidFill>
                  <a:srgbClr val="FFFFFF"/>
                </a:solidFill>
                <a:latin typeface="Calibri"/>
                <a:cs typeface="Arial"/>
              </a:rPr>
              <a:t>LAS VEGAS IN POPULAR CULTURE</a:t>
            </a:r>
            <a:r>
              <a:rPr lang="en-US" sz="1400" dirty="0">
                <a:solidFill>
                  <a:srgbClr val="FFFFFF"/>
                </a:solidFill>
                <a:latin typeface="Calibri"/>
                <a:cs typeface="Arial"/>
              </a:rPr>
              <a:t> (1996)</a:t>
            </a:r>
            <a:endParaRPr lang="en-US" dirty="0">
              <a:solidFill>
                <a:srgbClr val="000000"/>
              </a:solidFill>
            </a:endParaRPr>
          </a:p>
          <a:p>
            <a:endParaRPr lang="en-US" sz="1400" dirty="0">
              <a:solidFill>
                <a:srgbClr val="FFFFFF"/>
              </a:solidFill>
              <a:latin typeface="Calibri"/>
            </a:endParaRPr>
          </a:p>
          <a:p>
            <a:r>
              <a:rPr lang="en-US" sz="1400" dirty="0">
                <a:solidFill>
                  <a:srgbClr val="FFFFFF"/>
                </a:solidFill>
                <a:latin typeface="Calibri"/>
                <a:cs typeface="Arial"/>
              </a:rPr>
              <a:t>LAS VEGAS AND POPULAR MAGAZINES</a:t>
            </a:r>
            <a:endParaRPr lang="en-US" sz="1400" dirty="0">
              <a:solidFill>
                <a:srgbClr val="FFFFFF"/>
              </a:solidFill>
              <a:latin typeface="Calibri"/>
            </a:endParaRPr>
          </a:p>
          <a:p>
            <a:endParaRPr lang="en-US" sz="1400" dirty="0">
              <a:solidFill>
                <a:srgbClr val="FFFFFF"/>
              </a:solidFill>
              <a:latin typeface="Calibri"/>
            </a:endParaRPr>
          </a:p>
          <a:p>
            <a:r>
              <a:rPr lang="en-US" sz="1400" dirty="0">
                <a:solidFill>
                  <a:srgbClr val="FFFFFF"/>
                </a:solidFill>
                <a:latin typeface="Calibri"/>
                <a:cs typeface="Arial"/>
              </a:rPr>
              <a:t>LAS VEGAS AND POPULAR FILMS</a:t>
            </a:r>
            <a:endParaRPr lang="en-US" sz="1400" dirty="0">
              <a:solidFill>
                <a:srgbClr val="FFFFFF"/>
              </a:solidFill>
              <a:latin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 xmlns:a16="http://schemas.microsoft.com/office/drawing/2014/main" id="{64D34182-ACE8-4D0A-BD46-79C07C22462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9588" y="714375"/>
            <a:ext cx="5470525" cy="542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573CAB2D-5CC6-411D-A1B5-7E9975A83468}"/>
              </a:ext>
            </a:extLst>
          </p:cNvPr>
          <p:cNvSpPr txBox="1"/>
          <p:nvPr/>
        </p:nvSpPr>
        <p:spPr>
          <a:xfrm>
            <a:off x="431800" y="1231900"/>
            <a:ext cx="21844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rgbClr val="FF0000"/>
                </a:solidFill>
                <a:latin typeface="Calibri"/>
                <a:cs typeface="Arial"/>
              </a:rPr>
              <a:t>"In Las Vegas, Nevada, there are manifold gambling casinos. In this typical one alone, since it opened in 1952 at the Sands Hotel, some 8,000,000 souls have pitched woo at Lady Luck, causing 52,000,000 pitches of dice and using 65,000 decks of cards. By the way, if you should think of going to Las Vegas for your health, the air is healthfully dry, the sky smiles sunny, and tourists leave $170,000,000 there per year. Sure, some take more than they leave</a:t>
            </a:r>
            <a:r>
              <a:rPr lang="en-CA" sz="1400" b="1" i="1" dirty="0">
                <a:solidFill>
                  <a:srgbClr val="FF0000"/>
                </a:solidFill>
                <a:latin typeface="Arial"/>
                <a:cs typeface="Arial"/>
              </a:rPr>
              <a:t>—</a:t>
            </a:r>
            <a:r>
              <a:rPr lang="en-CA" sz="1400" dirty="0">
                <a:solidFill>
                  <a:srgbClr val="FF0000"/>
                </a:solidFill>
                <a:latin typeface="Calibri"/>
                <a:cs typeface="Arial"/>
              </a:rPr>
              <a:t>that's what Vegas is all about."</a:t>
            </a:r>
            <a:endParaRPr lang="en-US" sz="1400" dirty="0">
              <a:solidFill>
                <a:srgbClr val="FF0000"/>
              </a:solidFill>
              <a:cs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 xmlns:a16="http://schemas.microsoft.com/office/drawing/2014/main" id="{18194C31-2307-4401-BDBA-EE5E7721B2C1}"/>
              </a:ext>
            </a:extLst>
          </p:cNvPr>
          <p:cNvSpPr>
            <a:spLocks noChangeArrowheads="1"/>
          </p:cNvSpPr>
          <p:nvPr/>
        </p:nvSpPr>
        <p:spPr bwMode="auto">
          <a:xfrm>
            <a:off x="6350" y="3155950"/>
            <a:ext cx="91503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"Gamblers' Gala."</a:t>
            </a:r>
            <a:r>
              <a:rPr lang="en-CA" altLang="en-US" sz="2800" b="1" i="1" dirty="0">
                <a:latin typeface="Calibri"/>
                <a:cs typeface="Arial"/>
              </a:rPr>
              <a:t> Life </a:t>
            </a:r>
            <a:r>
              <a:rPr lang="en-CA" altLang="en-US" sz="2800" b="1" dirty="0">
                <a:latin typeface="Calibri"/>
                <a:cs typeface="Arial"/>
              </a:rPr>
              <a:t>34 no. 7 (February16,1953): 105-11.</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 xmlns:a16="http://schemas.microsoft.com/office/drawing/2014/main" id="{F3672715-7594-4B8F-A1B1-08E6D9EFF1BB}"/>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461" t="656" r="6154"/>
          <a:stretch/>
        </p:blipFill>
        <p:spPr bwMode="auto">
          <a:xfrm>
            <a:off x="596900" y="219075"/>
            <a:ext cx="4208058" cy="6413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28E71BBA-DC5A-4E10-9FEC-315F14A198D2}"/>
              </a:ext>
            </a:extLst>
          </p:cNvPr>
          <p:cNvSpPr txBox="1"/>
          <p:nvPr/>
        </p:nvSpPr>
        <p:spPr>
          <a:xfrm>
            <a:off x="5321300" y="469900"/>
            <a:ext cx="3225800"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After setting the scene of a place unlike any other in America, many magazines reported that Las Vegas was the place to go for the entertainment dream of a lifetime. The cutting edge of popular culture was out there in the middle of nowhere, and writers expressed wonder and awe at the variety of stars and shows which could be seen. Throughout the 1950s, major magazines such as </a:t>
            </a:r>
            <a:r>
              <a:rPr lang="en-CA" sz="1400" i="1" dirty="0">
                <a:solidFill>
                  <a:schemeClr val="tx1">
                    <a:lumMod val="95000"/>
                    <a:lumOff val="5000"/>
                  </a:schemeClr>
                </a:solidFill>
                <a:latin typeface="Calibri"/>
                <a:cs typeface="Calibri"/>
              </a:rPr>
              <a:t>Time, Newsweek, The Saturday Evening Post, Look, </a:t>
            </a:r>
            <a:r>
              <a:rPr lang="en-CA" sz="1400" dirty="0">
                <a:solidFill>
                  <a:schemeClr val="tx1">
                    <a:lumMod val="95000"/>
                    <a:lumOff val="5000"/>
                  </a:schemeClr>
                </a:solidFill>
                <a:latin typeface="Calibri"/>
                <a:cs typeface="Calibri"/>
              </a:rPr>
              <a:t>and</a:t>
            </a:r>
            <a:r>
              <a:rPr lang="en-CA" sz="1400" i="1" dirty="0">
                <a:solidFill>
                  <a:schemeClr val="tx1">
                    <a:lumMod val="95000"/>
                    <a:lumOff val="5000"/>
                  </a:schemeClr>
                </a:solidFill>
                <a:latin typeface="Calibri"/>
                <a:cs typeface="Calibri"/>
              </a:rPr>
              <a:t> Life </a:t>
            </a:r>
            <a:r>
              <a:rPr lang="en-CA" sz="1400" dirty="0">
                <a:solidFill>
                  <a:schemeClr val="tx1">
                    <a:lumMod val="95000"/>
                    <a:lumOff val="5000"/>
                  </a:schemeClr>
                </a:solidFill>
                <a:latin typeface="Calibri"/>
                <a:cs typeface="Calibri"/>
              </a:rPr>
              <a:t>all ran articles about the entertainment opportunities in Las Vegas but always providing a moral viewpoint for its readers.</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i="1" dirty="0">
                <a:solidFill>
                  <a:schemeClr val="tx1">
                    <a:lumMod val="95000"/>
                    <a:lumOff val="5000"/>
                  </a:schemeClr>
                </a:solidFill>
                <a:latin typeface="Calibri"/>
                <a:cs typeface="Calibri"/>
              </a:rPr>
              <a:t>Life </a:t>
            </a:r>
            <a:r>
              <a:rPr lang="en-CA" sz="1400" dirty="0">
                <a:solidFill>
                  <a:schemeClr val="tx1">
                    <a:lumMod val="95000"/>
                    <a:lumOff val="5000"/>
                  </a:schemeClr>
                </a:solidFill>
                <a:latin typeface="Calibri"/>
                <a:cs typeface="Calibri"/>
              </a:rPr>
              <a:t> asserted that </a:t>
            </a:r>
            <a:r>
              <a:rPr lang="en-CA" sz="1400" dirty="0">
                <a:solidFill>
                  <a:srgbClr val="FF0000"/>
                </a:solidFill>
                <a:latin typeface="Calibri"/>
                <a:cs typeface="Calibri"/>
              </a:rPr>
              <a:t>"to performers the work is a mixed blessing. Usually they fritter their huge wages away in the gaming rooms and, like lower-salaried mortals, leave Las Vegas far poorer than when they came in."</a:t>
            </a:r>
            <a:r>
              <a:rPr lang="en-CA" sz="1400" dirty="0">
                <a:solidFill>
                  <a:schemeClr val="tx1">
                    <a:lumMod val="95000"/>
                    <a:lumOff val="5000"/>
                  </a:schemeClr>
                </a:solidFill>
                <a:latin typeface="Calibri"/>
                <a:cs typeface="Calibri"/>
              </a:rPr>
              <a:t> The references to </a:t>
            </a:r>
            <a:r>
              <a:rPr lang="en-CA" sz="1400" dirty="0">
                <a:solidFill>
                  <a:srgbClr val="FF0000"/>
                </a:solidFill>
                <a:latin typeface="Calibri"/>
                <a:cs typeface="Calibri"/>
              </a:rPr>
              <a:t>"mortals" </a:t>
            </a:r>
            <a:r>
              <a:rPr lang="en-CA" sz="1400" dirty="0">
                <a:solidFill>
                  <a:schemeClr val="tx1">
                    <a:lumMod val="95000"/>
                    <a:lumOff val="5000"/>
                  </a:schemeClr>
                </a:solidFill>
                <a:latin typeface="Calibri"/>
                <a:cs typeface="Calibri"/>
              </a:rPr>
              <a:t>and to </a:t>
            </a:r>
            <a:r>
              <a:rPr lang="en-CA" sz="1400" dirty="0">
                <a:solidFill>
                  <a:srgbClr val="FF0000"/>
                </a:solidFill>
                <a:latin typeface="Calibri"/>
                <a:cs typeface="Calibri"/>
              </a:rPr>
              <a:t>"gold-horned Judas goats" </a:t>
            </a:r>
            <a:r>
              <a:rPr lang="en-CA" sz="1400" dirty="0">
                <a:solidFill>
                  <a:schemeClr val="tx1">
                    <a:lumMod val="95000"/>
                    <a:lumOff val="5000"/>
                  </a:schemeClr>
                </a:solidFill>
                <a:latin typeface="Calibri"/>
                <a:cs typeface="Calibri"/>
              </a:rPr>
              <a:t>in these articles underscored the public's reverence for their pagan gods which the editors of the magazines were anxious to diffuse.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 xmlns:a16="http://schemas.microsoft.com/office/drawing/2014/main" id="{5ED1483F-2857-4FB5-90E5-34F08D429D61}"/>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282" r="2305"/>
          <a:stretch/>
        </p:blipFill>
        <p:spPr bwMode="auto">
          <a:xfrm>
            <a:off x="968975" y="835804"/>
            <a:ext cx="3808592" cy="5198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8CF8A64E-4026-4829-BC07-E805B81BA047}"/>
              </a:ext>
            </a:extLst>
          </p:cNvPr>
          <p:cNvSpPr txBox="1"/>
          <p:nvPr/>
        </p:nvSpPr>
        <p:spPr>
          <a:xfrm>
            <a:off x="5711884" y="1877683"/>
            <a:ext cx="247003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i="1" dirty="0">
                <a:solidFill>
                  <a:schemeClr val="tx1">
                    <a:lumMod val="95000"/>
                    <a:lumOff val="5000"/>
                  </a:schemeClr>
                </a:solidFill>
                <a:latin typeface="Calibri"/>
                <a:cs typeface="Calibri"/>
              </a:rPr>
              <a:t>Life</a:t>
            </a:r>
            <a:r>
              <a:rPr lang="en-CA" sz="1400" dirty="0">
                <a:solidFill>
                  <a:schemeClr val="tx1">
                    <a:lumMod val="95000"/>
                    <a:lumOff val="5000"/>
                  </a:schemeClr>
                </a:solidFill>
                <a:latin typeface="Calibri"/>
                <a:cs typeface="Calibri"/>
              </a:rPr>
              <a:t>'s moralistic stance did not, however, prevent it from running an accompanying photograph of girls in a Sahara chorus line, shot from maximum crotch-viewing perspective.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This is a common technique of critics of Las Vegas: to provide sensational and titillating hints of the city's decadence while affirming traditional middle-class values.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 xmlns:a16="http://schemas.microsoft.com/office/drawing/2014/main" id="{D2AB7A14-6DB7-42A6-82D6-C70887979826}"/>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093" r="339" b="1628"/>
          <a:stretch/>
        </p:blipFill>
        <p:spPr bwMode="auto">
          <a:xfrm>
            <a:off x="4444641" y="740913"/>
            <a:ext cx="3786083" cy="5365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D2814F52-D807-42D4-83EC-9930654262BE}"/>
              </a:ext>
            </a:extLst>
          </p:cNvPr>
          <p:cNvSpPr txBox="1"/>
          <p:nvPr/>
        </p:nvSpPr>
        <p:spPr>
          <a:xfrm>
            <a:off x="920391" y="2240711"/>
            <a:ext cx="2618357"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While the most popular names in show business were touted as regular performers in Las Vegas, innovations in entertainment were noted as well. New performers or unique productions were reported on, with the sense that Las Vegas was so jaded that it required continuous novelty to hold the attention of its patrons.</a:t>
            </a:r>
            <a:r>
              <a:rPr lang="en-US" sz="1400" dirty="0">
                <a:solidFill>
                  <a:schemeClr val="tx1">
                    <a:lumMod val="95000"/>
                    <a:lumOff val="5000"/>
                  </a:schemeClr>
                </a:solidFill>
                <a:latin typeface="Calibri"/>
                <a:cs typeface="Calibri"/>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 xmlns:a16="http://schemas.microsoft.com/office/drawing/2014/main" id="{48D315F2-856E-4941-9E76-5ED38897F295}"/>
              </a:ext>
            </a:extLst>
          </p:cNvPr>
          <p:cNvSpPr>
            <a:spLocks noChangeArrowheads="1"/>
          </p:cNvSpPr>
          <p:nvPr/>
        </p:nvSpPr>
        <p:spPr bwMode="auto">
          <a:xfrm>
            <a:off x="45439" y="3155861"/>
            <a:ext cx="914349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000" b="1" dirty="0">
                <a:latin typeface="Calibri"/>
                <a:cs typeface="Arial"/>
              </a:rPr>
              <a:t>"Wherever You Look There's Danger in Las Vegas." </a:t>
            </a:r>
            <a:r>
              <a:rPr lang="en-CA" altLang="en-US" sz="2000" b="1" i="1" dirty="0">
                <a:latin typeface="Calibri"/>
                <a:cs typeface="Arial"/>
              </a:rPr>
              <a:t>Life</a:t>
            </a:r>
            <a:r>
              <a:rPr lang="en-CA" altLang="en-US" sz="2000" b="1" dirty="0">
                <a:latin typeface="Calibri"/>
                <a:cs typeface="Arial"/>
              </a:rPr>
              <a:t> 31 no. 20 (Nov. 12,1951): 37.</a:t>
            </a:r>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 xmlns:a16="http://schemas.microsoft.com/office/drawing/2014/main" id="{817AF1F1-787B-46BC-A2B1-71AAE28E2DF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68450" y="776647"/>
            <a:ext cx="6007219" cy="4061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42AE497D-A668-43F8-9EF8-270529E50A4F}"/>
              </a:ext>
            </a:extLst>
          </p:cNvPr>
          <p:cNvSpPr txBox="1"/>
          <p:nvPr/>
        </p:nvSpPr>
        <p:spPr>
          <a:xfrm>
            <a:off x="398493" y="5130800"/>
            <a:ext cx="833599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Once the attractions of Las Vegas were described, national attention in the early 1950s turned to an important aspect of the historical period: the atomic bomb testing which occurred just outside the city. Las Vegas' ability to capitalize on any situation was emphasized in most of the coverage, which also made ample use of the obvious metaphor of a big scientific and strategic gamble being played out in this location.</a:t>
            </a:r>
            <a:endParaRPr lang="en-US" sz="1400" dirty="0">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 xmlns:a16="http://schemas.microsoft.com/office/drawing/2014/main" id="{F233E5A8-C1A2-4282-8F78-CDC0EFC6734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38428" y="899125"/>
            <a:ext cx="3743744" cy="5061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441DE645-34D5-4BF8-8638-E64DE3196959}"/>
              </a:ext>
            </a:extLst>
          </p:cNvPr>
          <p:cNvSpPr txBox="1"/>
          <p:nvPr/>
        </p:nvSpPr>
        <p:spPr>
          <a:xfrm>
            <a:off x="897866" y="1662023"/>
            <a:ext cx="295886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200" dirty="0">
                <a:solidFill>
                  <a:srgbClr val="444444"/>
                </a:solidFill>
                <a:latin typeface="Calibri"/>
                <a:cs typeface="Calibri"/>
              </a:rPr>
              <a:t>​</a:t>
            </a:r>
            <a:r>
              <a:rPr lang="en-CA" sz="1400" dirty="0">
                <a:solidFill>
                  <a:schemeClr val="tx1">
                    <a:lumMod val="95000"/>
                    <a:lumOff val="5000"/>
                  </a:schemeClr>
                </a:solidFill>
                <a:latin typeface="Calibri"/>
                <a:cs typeface="Calibri"/>
              </a:rPr>
              <a:t>The link between the town's gambling industry and the bomb was made most explicit in the now-famous photograph, which originally appeared in</a:t>
            </a:r>
            <a:r>
              <a:rPr lang="en-CA" sz="1400" i="1" dirty="0">
                <a:solidFill>
                  <a:schemeClr val="tx1">
                    <a:lumMod val="95000"/>
                    <a:lumOff val="5000"/>
                  </a:schemeClr>
                </a:solidFill>
                <a:latin typeface="Calibri"/>
                <a:cs typeface="Calibri"/>
              </a:rPr>
              <a:t> Life</a:t>
            </a:r>
            <a:r>
              <a:rPr lang="en-CA" sz="1400" dirty="0">
                <a:solidFill>
                  <a:schemeClr val="tx1">
                    <a:lumMod val="95000"/>
                    <a:lumOff val="5000"/>
                  </a:schemeClr>
                </a:solidFill>
                <a:latin typeface="Calibri"/>
                <a:cs typeface="Calibri"/>
              </a:rPr>
              <a:t>, of a mushroom cloud over the shoulder of Vegas Vic and the Fremont Street skyline, and the caption </a:t>
            </a:r>
            <a:r>
              <a:rPr lang="en-CA" sz="1400" dirty="0">
                <a:solidFill>
                  <a:srgbClr val="FF0000"/>
                </a:solidFill>
                <a:latin typeface="Calibri"/>
                <a:cs typeface="Calibri"/>
              </a:rPr>
              <a:t>"Wherever You Look There's Danger In Las Vegas." </a:t>
            </a:r>
            <a:r>
              <a:rPr lang="en-US" sz="1400" dirty="0">
                <a:solidFill>
                  <a:srgbClr val="FF0000"/>
                </a:solidFill>
                <a:latin typeface="Calibri"/>
                <a:cs typeface="Calibri"/>
              </a:rPr>
              <a:t>​</a:t>
            </a:r>
            <a:endParaRPr lang="en-US" sz="1400" dirty="0">
              <a:solidFill>
                <a:srgbClr val="FF0000"/>
              </a:solidFill>
              <a:latin typeface="Calibri"/>
            </a:endParaRP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accompanying text noted that the picture </a:t>
            </a:r>
            <a:r>
              <a:rPr lang="en-CA" sz="1400" dirty="0">
                <a:solidFill>
                  <a:srgbClr val="FF0000"/>
                </a:solidFill>
                <a:latin typeface="Calibri"/>
                <a:cs typeface="Calibri"/>
              </a:rPr>
              <a:t>"illustrates two of the riskier aspects of life in the 20th Century."</a:t>
            </a:r>
            <a:r>
              <a:rPr lang="en-CA" sz="1400" dirty="0">
                <a:solidFill>
                  <a:schemeClr val="tx1">
                    <a:lumMod val="95000"/>
                    <a:lumOff val="5000"/>
                  </a:schemeClr>
                </a:solidFill>
                <a:latin typeface="Calibri"/>
                <a:cs typeface="Calibri"/>
              </a:rPr>
              <a:t> In general, though, the bombs were depicted as yet another spectacle in an already spectacular place.</a:t>
            </a:r>
            <a:r>
              <a:rPr lang="en-US" sz="1400" dirty="0">
                <a:solidFill>
                  <a:schemeClr val="tx1">
                    <a:lumMod val="95000"/>
                    <a:lumOff val="5000"/>
                  </a:schemeClr>
                </a:solidFill>
                <a:latin typeface="Calibri"/>
                <a:cs typeface="Calibri"/>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 xmlns:a16="http://schemas.microsoft.com/office/drawing/2014/main" id="{6E1B6B25-DAAA-43A2-9EBC-B1BD3A3999B6}"/>
              </a:ext>
            </a:extLst>
          </p:cNvPr>
          <p:cNvSpPr>
            <a:spLocks noChangeArrowheads="1"/>
          </p:cNvSpPr>
          <p:nvPr/>
        </p:nvSpPr>
        <p:spPr bwMode="auto">
          <a:xfrm>
            <a:off x="5902" y="3062257"/>
            <a:ext cx="91713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400" b="1" dirty="0">
                <a:latin typeface="Calibri"/>
                <a:cs typeface="Arial"/>
              </a:rPr>
              <a:t>"Gambling Town Pushes Its Luck." </a:t>
            </a:r>
            <a:r>
              <a:rPr lang="en-CA" altLang="en-US" sz="2400" b="1" i="1" dirty="0">
                <a:latin typeface="Calibri"/>
                <a:cs typeface="Arial"/>
              </a:rPr>
              <a:t>Life</a:t>
            </a:r>
            <a:r>
              <a:rPr lang="en-CA" altLang="en-US" sz="2400" b="1" dirty="0">
                <a:latin typeface="Calibri"/>
                <a:cs typeface="Arial"/>
              </a:rPr>
              <a:t> 38 no.25 (June 20,1955): 20-27.</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 xmlns:a16="http://schemas.microsoft.com/office/drawing/2014/main" id="{AC90177F-FDDB-4AFD-AA64-8ABA6595C93B}"/>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508" b="218"/>
          <a:stretch/>
        </p:blipFill>
        <p:spPr bwMode="auto">
          <a:xfrm>
            <a:off x="3259167" y="268288"/>
            <a:ext cx="5408191" cy="6316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7CA9E2E3-2FAF-479A-A88C-33DC981FA27B}"/>
              </a:ext>
            </a:extLst>
          </p:cNvPr>
          <p:cNvSpPr txBox="1"/>
          <p:nvPr/>
        </p:nvSpPr>
        <p:spPr>
          <a:xfrm>
            <a:off x="483079" y="698740"/>
            <a:ext cx="2297503" cy="5464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Another concern of the 1950s, and one which gained more circulation as time went on, was the presence of organized crime figures in everyday life.</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Kefauver Committee hearings in 1951 focused attention on this issue in regards to Las Vegas, and the widespread knowledge that Bugsy Siegel played an important role in the city's growth served to increase awareness and interest in gangsters. The political climate of the 1950s may have also contributed to the suspicion of devious forces at work under the surface of things, with the McCarthy hearings and the subsequent "Red Scare" providing grist for the conspiracy-minded.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 xmlns:a16="http://schemas.microsoft.com/office/drawing/2014/main" id="{F0EFFA0A-4BFC-4201-A33D-C9E09D296C56}"/>
              </a:ext>
            </a:extLst>
          </p:cNvPr>
          <p:cNvSpPr>
            <a:spLocks noChangeArrowheads="1"/>
          </p:cNvSpPr>
          <p:nvPr/>
        </p:nvSpPr>
        <p:spPr bwMode="auto">
          <a:xfrm>
            <a:off x="0" y="2765425"/>
            <a:ext cx="9142413"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4000" dirty="0">
                <a:solidFill>
                  <a:srgbClr val="FFFFFF"/>
                </a:solidFill>
                <a:latin typeface="Calibri"/>
                <a:cs typeface="Arial"/>
              </a:rPr>
              <a:t>EDWARD E. BALDWIN ON </a:t>
            </a:r>
            <a:endParaRPr lang="en-US" dirty="0"/>
          </a:p>
          <a:p>
            <a:pPr algn="ctr"/>
            <a:r>
              <a:rPr lang="en-CA" altLang="en-US" sz="4000" i="1" dirty="0">
                <a:solidFill>
                  <a:srgbClr val="FFFFFF"/>
                </a:solidFill>
                <a:latin typeface="Calibri"/>
                <a:cs typeface="Arial"/>
              </a:rPr>
              <a:t>LAS VEGAS IN POPULAR CULTURE </a:t>
            </a:r>
            <a:r>
              <a:rPr lang="en-CA" altLang="en-US" sz="4000" dirty="0">
                <a:solidFill>
                  <a:srgbClr val="FFFFFF"/>
                </a:solidFill>
                <a:latin typeface="Calibri"/>
                <a:cs typeface="Arial"/>
              </a:rPr>
              <a:t>(1996)</a:t>
            </a:r>
            <a:endParaRPr lang="en-C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 xmlns:a16="http://schemas.microsoft.com/office/drawing/2014/main" id="{2F4F12FA-9232-4728-B4E1-6AF235E633C2}"/>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961" t="709" r="4248"/>
          <a:stretch/>
        </p:blipFill>
        <p:spPr bwMode="auto">
          <a:xfrm>
            <a:off x="529117" y="520586"/>
            <a:ext cx="4118387" cy="605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7" name="Picture 3">
            <a:extLst>
              <a:ext uri="{FF2B5EF4-FFF2-40B4-BE49-F238E27FC236}">
                <a16:creationId xmlns="" xmlns:a16="http://schemas.microsoft.com/office/drawing/2014/main" id="{72EB1BAB-1E1A-4E31-AA1C-D6888F2E0496}"/>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5258" r="206" b="-3846"/>
          <a:stretch/>
        </p:blipFill>
        <p:spPr bwMode="auto">
          <a:xfrm>
            <a:off x="526063" y="230906"/>
            <a:ext cx="4124361" cy="280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88EB8194-FE6F-4605-9C08-A6564B81E647}"/>
              </a:ext>
            </a:extLst>
          </p:cNvPr>
          <p:cNvSpPr txBox="1"/>
          <p:nvPr/>
        </p:nvSpPr>
        <p:spPr>
          <a:xfrm>
            <a:off x="5141343" y="1547003"/>
            <a:ext cx="3490822"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This hostility or ambivalence regarding the moral climate of Las Vegas is evident even in the "straight news" stories which appeared in national magazines in the 1950s. These stories purported to be objective in reporting facts rather than providing description or analysis, but objectivity seems to be close to impossible when Las Vegas is the subject This can be seen in the appearance of several stories which speculated that the boom was about to end, and it was often accompanied by the suggestion that Las Vegas was getting what it deserved.</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i="1" dirty="0">
                <a:solidFill>
                  <a:schemeClr val="tx1">
                    <a:lumMod val="95000"/>
                    <a:lumOff val="5000"/>
                  </a:schemeClr>
                </a:solidFill>
                <a:latin typeface="Calibri"/>
                <a:cs typeface="Calibri"/>
              </a:rPr>
              <a:t>Life </a:t>
            </a:r>
            <a:r>
              <a:rPr lang="en-CA" sz="1400" dirty="0">
                <a:solidFill>
                  <a:schemeClr val="tx1">
                    <a:lumMod val="95000"/>
                    <a:lumOff val="5000"/>
                  </a:schemeClr>
                </a:solidFill>
                <a:latin typeface="Calibri"/>
                <a:cs typeface="Calibri"/>
              </a:rPr>
              <a:t>observed that, </a:t>
            </a:r>
            <a:r>
              <a:rPr lang="en-CA" sz="1400" dirty="0">
                <a:solidFill>
                  <a:srgbClr val="FF0000"/>
                </a:solidFill>
                <a:latin typeface="Calibri"/>
                <a:cs typeface="Calibri"/>
              </a:rPr>
              <a:t>"like a gambler on a prolonged winning streak Las Vegas had the feeling its run of luck couldn't  end..."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 xmlns:a16="http://schemas.microsoft.com/office/drawing/2014/main" id="{31C1AC98-9D4A-4F12-9B1D-571D1B3D61FF}"/>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813" t="2690" r="302" b="2466"/>
          <a:stretch/>
        </p:blipFill>
        <p:spPr bwMode="auto">
          <a:xfrm>
            <a:off x="569942" y="245973"/>
            <a:ext cx="4865016" cy="6373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C0F1725A-6A5A-4B8A-A4D4-54B3B008E067}"/>
              </a:ext>
            </a:extLst>
          </p:cNvPr>
          <p:cNvSpPr txBox="1"/>
          <p:nvPr/>
        </p:nvSpPr>
        <p:spPr>
          <a:xfrm>
            <a:off x="5932097" y="2625306"/>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But when the excitement of the opening (of three new hotels in 1955) died down, the town looked at its new places where customers were scarce and the betting light and wondered: Had Las Vegas pushed its luck too far?” (20)</a:t>
            </a:r>
            <a:endParaRPr lang="en-US" sz="1400" dirty="0">
              <a:cs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 xmlns:a16="http://schemas.microsoft.com/office/drawing/2014/main" id="{2B6B8EAD-3B14-41E2-B264-507E86166689}"/>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26" r="312" b="228"/>
          <a:stretch/>
        </p:blipFill>
        <p:spPr bwMode="auto">
          <a:xfrm>
            <a:off x="3794815" y="212606"/>
            <a:ext cx="4789319" cy="6432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293214A0-A27B-4257-AD90-641C5E2E2C2A}"/>
              </a:ext>
            </a:extLst>
          </p:cNvPr>
          <p:cNvSpPr txBox="1"/>
          <p:nvPr/>
        </p:nvSpPr>
        <p:spPr>
          <a:xfrm>
            <a:off x="609121" y="2625306"/>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Calibri"/>
              </a:rPr>
              <a:t>This article was accompanied by pictures of</a:t>
            </a:r>
            <a:r>
              <a:rPr lang="en-US" sz="1400" dirty="0">
                <a:solidFill>
                  <a:srgbClr val="000000"/>
                </a:solidFill>
                <a:latin typeface="Calibri"/>
                <a:cs typeface="Calibri"/>
              </a:rPr>
              <a:t> </a:t>
            </a:r>
            <a:r>
              <a:rPr lang="en-US" sz="1400" dirty="0">
                <a:solidFill>
                  <a:srgbClr val="FF0000"/>
                </a:solidFill>
                <a:latin typeface="Calibri"/>
                <a:cs typeface="Calibri"/>
              </a:rPr>
              <a:t>"idling croupiers </a:t>
            </a:r>
            <a:endParaRPr lang="en-US" sz="1400" dirty="0">
              <a:solidFill>
                <a:srgbClr val="000000"/>
              </a:solidFill>
            </a:endParaRPr>
          </a:p>
          <a:p>
            <a:r>
              <a:rPr lang="en-US" sz="1400" dirty="0">
                <a:solidFill>
                  <a:srgbClr val="FF0000"/>
                </a:solidFill>
                <a:latin typeface="Calibri"/>
                <a:cs typeface="Calibri"/>
              </a:rPr>
              <a:t>dawdl[ing] behind their roulette tables,"</a:t>
            </a:r>
            <a:r>
              <a:rPr lang="en-US" sz="1400" dirty="0">
                <a:latin typeface="Calibri"/>
                <a:cs typeface="Calibri"/>
              </a:rPr>
              <a:t> a </a:t>
            </a:r>
            <a:r>
              <a:rPr lang="en-US" sz="1400" dirty="0">
                <a:solidFill>
                  <a:srgbClr val="FF0000"/>
                </a:solidFill>
                <a:latin typeface="Calibri"/>
                <a:cs typeface="Calibri"/>
              </a:rPr>
              <a:t>"little-used pool," and a "lonely lobby" </a:t>
            </a:r>
            <a:r>
              <a:rPr lang="en-US" sz="1400" dirty="0">
                <a:latin typeface="Calibri"/>
                <a:cs typeface="Calibri"/>
              </a:rPr>
              <a:t>(25), to show how expectations of packed houses were not being met.</a:t>
            </a: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 xmlns:a16="http://schemas.microsoft.com/office/drawing/2014/main" id="{FB124211-247B-420D-9853-B160144C5D35}"/>
              </a:ext>
            </a:extLst>
          </p:cNvPr>
          <p:cNvSpPr>
            <a:spLocks noChangeArrowheads="1"/>
          </p:cNvSpPr>
          <p:nvPr/>
        </p:nvSpPr>
        <p:spPr bwMode="auto">
          <a:xfrm>
            <a:off x="0" y="3233707"/>
            <a:ext cx="9144000" cy="39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1950" b="1" dirty="0">
                <a:latin typeface="Calibri"/>
                <a:cs typeface="Arial"/>
              </a:rPr>
              <a:t>Kenneth Rudeen, "Gambling’s Adult Western," </a:t>
            </a:r>
            <a:r>
              <a:rPr lang="en-CA" altLang="en-US" sz="1950" b="1" i="1" dirty="0">
                <a:latin typeface="Calibri"/>
                <a:cs typeface="Arial"/>
              </a:rPr>
              <a:t>Sports Illustrated </a:t>
            </a:r>
            <a:r>
              <a:rPr lang="en-CA" altLang="en-US" sz="1950" b="1" dirty="0">
                <a:latin typeface="Calibri"/>
                <a:cs typeface="Arial"/>
              </a:rPr>
              <a:t>May 11, 1959: 24-33.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https://vault-cdn.si.com/SI_ISSUE_IMAGES/Sports%20Illustrated/1959/05/19590511/Sports_Illustrated_42703_19590511-001-2048.jpg">
            <a:extLst>
              <a:ext uri="{FF2B5EF4-FFF2-40B4-BE49-F238E27FC236}">
                <a16:creationId xmlns="" xmlns:a16="http://schemas.microsoft.com/office/drawing/2014/main" id="{5CB1B5EC-5DFD-4851-9ABA-4D6386DFD035}"/>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961" t="2050" r="1634" b="911"/>
          <a:stretch/>
        </p:blipFill>
        <p:spPr bwMode="auto">
          <a:xfrm>
            <a:off x="805132" y="359434"/>
            <a:ext cx="4250022" cy="6121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B4DFBD30-9D54-4E38-ACF3-8C8B2AD0D789}"/>
              </a:ext>
            </a:extLst>
          </p:cNvPr>
          <p:cNvSpPr txBox="1"/>
          <p:nvPr/>
        </p:nvSpPr>
        <p:spPr>
          <a:xfrm>
            <a:off x="5773947" y="1446363"/>
            <a:ext cx="257067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It is possible, however, to come away with two radically opposing viewpoints regarding the influence of gangsters on the Las Vegas scene if one relies upon contemporary accounts. A </a:t>
            </a:r>
            <a:r>
              <a:rPr lang="en-CA" sz="1400" i="1" dirty="0">
                <a:latin typeface="Calibri"/>
                <a:cs typeface="Arial"/>
              </a:rPr>
              <a:t>Sports Illustrated </a:t>
            </a:r>
            <a:r>
              <a:rPr lang="en-CA" sz="1400" dirty="0">
                <a:latin typeface="Calibri"/>
                <a:cs typeface="Arial"/>
              </a:rPr>
              <a:t>article quoted the Chairman of the Gaming Control Board as saying that </a:t>
            </a:r>
            <a:r>
              <a:rPr lang="en-CA" sz="1400" dirty="0">
                <a:solidFill>
                  <a:srgbClr val="FF0000"/>
                </a:solidFill>
                <a:latin typeface="Calibri"/>
                <a:cs typeface="Arial"/>
              </a:rPr>
              <a:t>"'there are constant rumors of hoods, and when there are we move quickly under the breadth of the law to run these rumors down. Invariably, there is absolutely no proof... Costello, Kastel and Lansky were all either directly or indirectly here for a while</a:t>
            </a:r>
            <a:r>
              <a:rPr lang="en-CA" sz="1400" b="1" i="1" dirty="0">
                <a:solidFill>
                  <a:srgbClr val="FF0000"/>
                </a:solidFill>
                <a:latin typeface="Arial"/>
                <a:cs typeface="Arial"/>
              </a:rPr>
              <a:t>—</a:t>
            </a:r>
            <a:r>
              <a:rPr lang="en-CA" sz="1400" dirty="0">
                <a:solidFill>
                  <a:srgbClr val="FF0000"/>
                </a:solidFill>
                <a:latin typeface="Calibri"/>
                <a:cs typeface="Arial"/>
              </a:rPr>
              <a:t>and they left." </a:t>
            </a:r>
            <a:endParaRPr lang="en-US" sz="1400" dirty="0">
              <a:solidFill>
                <a:srgbClr val="FF0000"/>
              </a:solidFill>
              <a:cs typeface="Ari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vault-cdn.si.com/SI_ISSUE_IMAGES/Sports%20Illustrated/1959/05/19590511/Sports_Illustrated_42703_19590511-013-2048.jpg">
            <a:extLst>
              <a:ext uri="{FF2B5EF4-FFF2-40B4-BE49-F238E27FC236}">
                <a16:creationId xmlns="" xmlns:a16="http://schemas.microsoft.com/office/drawing/2014/main" id="{536F2816-0E7B-4CD3-82F9-FC64DBC1A84F}"/>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967" t="1418" r="6557" b="1655"/>
          <a:stretch/>
        </p:blipFill>
        <p:spPr bwMode="auto">
          <a:xfrm>
            <a:off x="827088" y="691402"/>
            <a:ext cx="3700324" cy="5463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BE9FEE14-6FC8-4D2E-9B9B-203C7C7F18C5}"/>
              </a:ext>
            </a:extLst>
          </p:cNvPr>
          <p:cNvSpPr txBox="1"/>
          <p:nvPr/>
        </p:nvSpPr>
        <p:spPr>
          <a:xfrm>
            <a:off x="5067779" y="1219440"/>
            <a:ext cx="34671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William Sinnott, acting chairman of the Gaming Control Board stated: </a:t>
            </a:r>
            <a:r>
              <a:rPr lang="en-CA" sz="1400" dirty="0">
                <a:solidFill>
                  <a:srgbClr val="FF0000"/>
                </a:solidFill>
                <a:latin typeface="Calibri"/>
                <a:cs typeface="Calibri"/>
              </a:rPr>
              <a:t>"We diligently scrutinize each individual who comes in here for a license. He is further scrutinized publicly</a:t>
            </a:r>
            <a:r>
              <a:rPr lang="en-CA" sz="1400" b="1" i="1" dirty="0">
                <a:solidFill>
                  <a:srgbClr val="FF0000"/>
                </a:solidFill>
                <a:latin typeface="Arial"/>
                <a:cs typeface="Arial"/>
              </a:rPr>
              <a:t>—</a:t>
            </a:r>
            <a:r>
              <a:rPr lang="en-CA" sz="1400" dirty="0">
                <a:solidFill>
                  <a:srgbClr val="FF0000"/>
                </a:solidFill>
                <a:latin typeface="Calibri"/>
                <a:cs typeface="Calibri"/>
              </a:rPr>
              <a:t>with the press there</a:t>
            </a:r>
            <a:r>
              <a:rPr lang="en-CA" sz="1400" b="1" i="1" dirty="0">
                <a:solidFill>
                  <a:srgbClr val="FF0000"/>
                </a:solidFill>
                <a:latin typeface="Arial"/>
                <a:cs typeface="Arial"/>
              </a:rPr>
              <a:t>—</a:t>
            </a:r>
            <a:r>
              <a:rPr lang="en-CA" sz="1400" dirty="0">
                <a:solidFill>
                  <a:srgbClr val="FF0000"/>
                </a:solidFill>
                <a:latin typeface="Calibri"/>
                <a:cs typeface="Calibri"/>
              </a:rPr>
              <a:t>when his license comes up for both preliminary and final approval. Once he gets his license, there is a constant audit and investigative program going on."</a:t>
            </a:r>
            <a:endParaRPr lang="en-US" sz="1400" dirty="0">
              <a:solidFill>
                <a:srgbClr val="FF0000"/>
              </a:solidFill>
              <a:latin typeface="Calibri"/>
              <a:cs typeface="Calibri"/>
            </a:endParaRPr>
          </a:p>
          <a:p>
            <a:r>
              <a:rPr lang="en-CA" sz="1400" dirty="0">
                <a:solidFill>
                  <a:schemeClr val="tx1">
                    <a:lumMod val="95000"/>
                    <a:lumOff val="5000"/>
                  </a:schemeClr>
                </a:solidFill>
                <a:latin typeface="Calibri"/>
                <a:cs typeface="Calibri"/>
              </a:rPr>
              <a:t>​</a:t>
            </a:r>
          </a:p>
          <a:p>
            <a:r>
              <a:rPr lang="en-CA" sz="1400" dirty="0">
                <a:solidFill>
                  <a:srgbClr val="FF0000"/>
                </a:solidFill>
                <a:latin typeface="Calibri"/>
                <a:cs typeface="Calibri"/>
              </a:rPr>
              <a:t>"Actually, the gaming setup operates in a goldfish bowl. It isn't anywhere near as mysterious as people think. Sure, there are constant rumors of hoods, and when there are we move quickly under the breadth of the law to run these rumors down. Invariably, there is absolutely no proof."</a:t>
            </a:r>
            <a:r>
              <a:rPr lang="en-CA" sz="1400" dirty="0">
                <a:solidFill>
                  <a:schemeClr val="tx1">
                    <a:lumMod val="95000"/>
                    <a:lumOff val="5000"/>
                  </a:schemeClr>
                </a:solidFill>
                <a:latin typeface="Calibri"/>
                <a:cs typeface="Calibri"/>
              </a:rPr>
              <a:t> This statement is not true, nor did the Gaming Control Board control the gangsters despite public appearance.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a:extLst>
              <a:ext uri="{FF2B5EF4-FFF2-40B4-BE49-F238E27FC236}">
                <a16:creationId xmlns="" xmlns:a16="http://schemas.microsoft.com/office/drawing/2014/main" id="{BEE83B18-4C55-4CA0-AF90-58278EA81AF7}"/>
              </a:ext>
            </a:extLst>
          </p:cNvPr>
          <p:cNvSpPr txBox="1">
            <a:spLocks noChangeArrowheads="1"/>
          </p:cNvSpPr>
          <p:nvPr/>
        </p:nvSpPr>
        <p:spPr bwMode="auto">
          <a:xfrm>
            <a:off x="-3503" y="3069326"/>
            <a:ext cx="914442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4000" b="1" dirty="0">
                <a:latin typeface="Calibri"/>
                <a:cs typeface="Arial"/>
              </a:rPr>
              <a:t>1960s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 xmlns:a16="http://schemas.microsoft.com/office/drawing/2014/main" id="{74EF62BE-1C7B-4A11-B5C0-FB4FF2D46294}"/>
              </a:ext>
            </a:extLst>
          </p:cNvPr>
          <p:cNvSpPr>
            <a:spLocks noChangeArrowheads="1"/>
          </p:cNvSpPr>
          <p:nvPr/>
        </p:nvSpPr>
        <p:spPr bwMode="auto">
          <a:xfrm>
            <a:off x="-5631" y="3164500"/>
            <a:ext cx="914871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"Paris Come-on in Vegas."</a:t>
            </a:r>
            <a:r>
              <a:rPr lang="en-CA" altLang="en-US" sz="2800" b="1" i="1" dirty="0">
                <a:latin typeface="Calibri"/>
                <a:cs typeface="Arial"/>
              </a:rPr>
              <a:t> Life </a:t>
            </a:r>
            <a:r>
              <a:rPr lang="en-CA" altLang="en-US" sz="2800" b="1" dirty="0">
                <a:latin typeface="Calibri"/>
                <a:cs typeface="Arial"/>
              </a:rPr>
              <a:t>48 (June 6, 1960): 51-57.</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 xmlns:a16="http://schemas.microsoft.com/office/drawing/2014/main" id="{0ACEB18E-A9D9-4901-93AD-BD7B95A29E86}"/>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478" r="344" b="246"/>
          <a:stretch/>
        </p:blipFill>
        <p:spPr bwMode="auto">
          <a:xfrm>
            <a:off x="3895006" y="313067"/>
            <a:ext cx="4531427" cy="6232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57FB7B4D-9712-4532-870D-59BC35399E60}"/>
              </a:ext>
            </a:extLst>
          </p:cNvPr>
          <p:cNvSpPr txBox="1"/>
          <p:nvPr/>
        </p:nvSpPr>
        <p:spPr>
          <a:xfrm>
            <a:off x="684363" y="1230701"/>
            <a:ext cx="258505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It is when the critics of culture turn their eyes upon Las Vegas that the importance of the city to American mythology is most apparent. Reviewing the shows on the Strip provides many opportunities for critical commentary on the shows themselves and on the city </a:t>
            </a:r>
            <a:r>
              <a:rPr lang="en-CA" sz="1400" i="1" dirty="0">
                <a:latin typeface="Calibri"/>
                <a:cs typeface="Arial"/>
              </a:rPr>
              <a:t>. Life </a:t>
            </a:r>
            <a:r>
              <a:rPr lang="en-CA" sz="1400" dirty="0">
                <a:latin typeface="Calibri"/>
                <a:cs typeface="Arial"/>
              </a:rPr>
              <a:t> had a tradition of titillation under the guise of amused detachment where Las Vegas is concerned, best expressed in a 1960 pictorial entitled "Paris Come-On in Vegas." Even the title could be a sexual pun, but the article is ostensibly about the craze for French-themed shows such as the "Folies Bergere" at the Tropicana.</a:t>
            </a:r>
            <a:endParaRPr lang="en-US" sz="1400" dirty="0">
              <a:latin typeface="Calibri"/>
              <a:cs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 xmlns:a16="http://schemas.microsoft.com/office/drawing/2014/main" id="{CC4F6E88-F348-4DEA-8ACD-3016B32EA78B}"/>
              </a:ext>
            </a:extLst>
          </p:cNvPr>
          <p:cNvSpPr>
            <a:spLocks noChangeArrowheads="1"/>
          </p:cNvSpPr>
          <p:nvPr/>
        </p:nvSpPr>
        <p:spPr bwMode="auto">
          <a:xfrm>
            <a:off x="0" y="3168321"/>
            <a:ext cx="915011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 "French Dressing,"</a:t>
            </a:r>
            <a:r>
              <a:rPr lang="en-CA" altLang="en-US" sz="2800" b="1" i="1" dirty="0">
                <a:latin typeface="Calibri"/>
                <a:cs typeface="Arial"/>
              </a:rPr>
              <a:t> Saturday Evening Post</a:t>
            </a:r>
            <a:r>
              <a:rPr lang="en-CA" altLang="en-US" sz="2800" b="1" dirty="0">
                <a:latin typeface="Calibri"/>
                <a:cs typeface="Arial"/>
              </a:rPr>
              <a:t>, 1963.</a:t>
            </a:r>
            <a:r>
              <a:rPr lang="en-CA" altLang="en-US" dirty="0">
                <a:latin typeface="Arial"/>
                <a:cs typeface="Arial"/>
              </a:rPr>
              <a:t>   </a:t>
            </a:r>
            <a:endParaRPr lang="en-CA"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9780136033455: The World is a Text: Writing, Reading and Thinking About  Visual and Popular Culture (3rd Edition) - AbeBooks - Silverman, Jonathan;  Rader, Dean: 0136033458">
            <a:extLst>
              <a:ext uri="{FF2B5EF4-FFF2-40B4-BE49-F238E27FC236}">
                <a16:creationId xmlns="" xmlns:a16="http://schemas.microsoft.com/office/drawing/2014/main" id="{B6C968C5-F89A-4874-B20E-E856BC89694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9758" y="567786"/>
            <a:ext cx="42640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561A0B64-6BB4-4112-9D6C-2E03A0B1CE16}"/>
              </a:ext>
            </a:extLst>
          </p:cNvPr>
          <p:cNvSpPr txBox="1"/>
          <p:nvPr/>
        </p:nvSpPr>
        <p:spPr>
          <a:xfrm>
            <a:off x="5639039" y="912723"/>
            <a:ext cx="2806700"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An examination of the depictions of Las Vegas in popular culture reveals two major strains of interpretation. First, it is apparent that certain aspects of the city reassert themselves over time. These aspects include gambling, the frontier, and the description of real and imagined structures (such as Caesars Palace) which reflect the values of Las Vegas.  A second strain of interpretation growing along with the city shows the way  each decade brings new concerns.  Novels,  magazine articles, short stories television programs and films provide snapshots of specific moments in the popular culture of Las Vegas.  This presentation will focus on two types of popular culture productions: </a:t>
            </a:r>
            <a:r>
              <a:rPr lang="en-CA" sz="1400" b="1" dirty="0">
                <a:latin typeface="Calibri"/>
                <a:cs typeface="Arial"/>
              </a:rPr>
              <a:t>popular magazines and films</a:t>
            </a:r>
            <a:r>
              <a:rPr lang="en-CA" sz="1400" dirty="0">
                <a:latin typeface="Calibri"/>
                <a:cs typeface="Arial"/>
              </a:rPr>
              <a:t>. </a:t>
            </a:r>
            <a:endParaRPr lang="en-US" sz="1400" dirty="0">
              <a:latin typeface="Calibri"/>
              <a:cs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 xmlns:a16="http://schemas.microsoft.com/office/drawing/2014/main" id="{B4808F7B-29B1-4676-A953-0A1AEEC37E3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07299" y="1063654"/>
            <a:ext cx="5946236" cy="4917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Rectangle 2">
            <a:extLst>
              <a:ext uri="{FF2B5EF4-FFF2-40B4-BE49-F238E27FC236}">
                <a16:creationId xmlns="" xmlns:a16="http://schemas.microsoft.com/office/drawing/2014/main" id="{68FB1B48-67B8-4ABD-A429-3C7D319B2B7B}"/>
              </a:ext>
            </a:extLst>
          </p:cNvPr>
          <p:cNvSpPr>
            <a:spLocks noChangeArrowheads="1"/>
          </p:cNvSpPr>
          <p:nvPr/>
        </p:nvSpPr>
        <p:spPr bwMode="auto">
          <a:xfrm>
            <a:off x="1610264" y="5981850"/>
            <a:ext cx="59378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Tense audience ignores drinks to watch water pour through gap in dam. The scene is based upon a 1959 disaster which wiped out a French town.</a:t>
            </a:r>
            <a:endParaRPr lang="en-CA" altLang="en-US" sz="1400" dirty="0">
              <a:latin typeface="Calibri"/>
            </a:endParaRPr>
          </a:p>
        </p:txBody>
      </p:sp>
      <p:sp>
        <p:nvSpPr>
          <p:cNvPr id="2" name="TextBox 1">
            <a:extLst>
              <a:ext uri="{FF2B5EF4-FFF2-40B4-BE49-F238E27FC236}">
                <a16:creationId xmlns="" xmlns:a16="http://schemas.microsoft.com/office/drawing/2014/main" id="{1E97D87C-8B2F-42F1-A40A-B2D03BB64C8E}"/>
              </a:ext>
            </a:extLst>
          </p:cNvPr>
          <p:cNvSpPr txBox="1"/>
          <p:nvPr/>
        </p:nvSpPr>
        <p:spPr>
          <a:xfrm>
            <a:off x="224287" y="353683"/>
            <a:ext cx="87098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Likewise, in 1963 the</a:t>
            </a:r>
            <a:r>
              <a:rPr lang="en-CA" sz="1400" i="1" dirty="0">
                <a:latin typeface="Calibri"/>
                <a:cs typeface="Arial"/>
              </a:rPr>
              <a:t> Saturday Evening Pos</a:t>
            </a:r>
            <a:r>
              <a:rPr lang="en-CA" sz="1400" dirty="0">
                <a:latin typeface="Calibri"/>
                <a:cs typeface="Arial"/>
              </a:rPr>
              <a:t>t features an article on the "Lido de Paris" show entitled "French Dressing," in which it is alleged that </a:t>
            </a:r>
            <a:r>
              <a:rPr lang="en-CA" sz="1400" dirty="0">
                <a:solidFill>
                  <a:srgbClr val="FF0000"/>
                </a:solidFill>
                <a:latin typeface="Calibri"/>
                <a:cs typeface="Arial"/>
              </a:rPr>
              <a:t>"the real star of the show is the stage itself"</a:t>
            </a:r>
            <a:r>
              <a:rPr lang="en-CA" sz="1400" dirty="0">
                <a:latin typeface="Calibri"/>
                <a:cs typeface="Arial"/>
              </a:rPr>
              <a:t> (24), with its various spectacular moving parts. </a:t>
            </a:r>
            <a:endParaRPr lang="en-US" sz="1400" dirty="0">
              <a:cs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 xmlns:a16="http://schemas.microsoft.com/office/drawing/2014/main" id="{F0C21BB7-3318-491F-B5B7-810815EF04A8}"/>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4762" b="-448"/>
          <a:stretch/>
        </p:blipFill>
        <p:spPr bwMode="auto">
          <a:xfrm>
            <a:off x="429674" y="2494232"/>
            <a:ext cx="5859886" cy="4130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1" name="Picture 2">
            <a:extLst>
              <a:ext uri="{FF2B5EF4-FFF2-40B4-BE49-F238E27FC236}">
                <a16:creationId xmlns="" xmlns:a16="http://schemas.microsoft.com/office/drawing/2014/main" id="{481143D4-E7F6-4B1E-9A22-89ECF3ECF5D1}"/>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2692" b="1433"/>
          <a:stretch/>
        </p:blipFill>
        <p:spPr bwMode="auto">
          <a:xfrm>
            <a:off x="6411104" y="217187"/>
            <a:ext cx="2303768" cy="3111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2" name="Picture 2">
            <a:extLst>
              <a:ext uri="{FF2B5EF4-FFF2-40B4-BE49-F238E27FC236}">
                <a16:creationId xmlns="" xmlns:a16="http://schemas.microsoft.com/office/drawing/2014/main" id="{CEB3DAB5-D030-4BA6-8C2F-1E50DBBBD300}"/>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299" t="1260" r="2997" b="5518"/>
          <a:stretch/>
        </p:blipFill>
        <p:spPr bwMode="auto">
          <a:xfrm>
            <a:off x="6342542" y="3429000"/>
            <a:ext cx="2375414" cy="3196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E040540E-6772-42E7-847D-EA414DDCF773}"/>
              </a:ext>
            </a:extLst>
          </p:cNvPr>
          <p:cNvSpPr txBox="1"/>
          <p:nvPr/>
        </p:nvSpPr>
        <p:spPr>
          <a:xfrm>
            <a:off x="425571" y="598098"/>
            <a:ext cx="5863085"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text plays on the idea that </a:t>
            </a:r>
            <a:r>
              <a:rPr lang="en-CA" sz="1400" dirty="0">
                <a:solidFill>
                  <a:srgbClr val="FF0000"/>
                </a:solidFill>
                <a:latin typeface="Calibri"/>
                <a:cs typeface="Arial"/>
              </a:rPr>
              <a:t>"before the year is out more visitors will have seen Parisian revues in Las Vegas than in Paris itself"</a:t>
            </a:r>
            <a:r>
              <a:rPr lang="en-CA" sz="1400" dirty="0">
                <a:latin typeface="Calibri"/>
                <a:cs typeface="Arial"/>
              </a:rPr>
              <a:t> (51). The photographs are of provocatively posed showgirls, capped off with a revealing picture of a showgirl wearing only shoes, a spangled G-string, and a huge feathered headdress. The caption further escalates the sexual tension by informing the reader that </a:t>
            </a:r>
            <a:r>
              <a:rPr lang="en-CA" sz="1400" dirty="0">
                <a:solidFill>
                  <a:srgbClr val="FF0000"/>
                </a:solidFill>
                <a:latin typeface="Calibri"/>
                <a:cs typeface="Arial"/>
              </a:rPr>
              <a:t>"on cue she lifts up her parasol and struts across the stage with almost no covering at all"</a:t>
            </a:r>
            <a:r>
              <a:rPr lang="en-CA" sz="1400" dirty="0">
                <a:latin typeface="Calibri"/>
                <a:cs typeface="Arial"/>
              </a:rPr>
              <a:t> (57).</a:t>
            </a:r>
            <a:r>
              <a:rPr lang="en-US" sz="1400" dirty="0">
                <a:latin typeface="Calibri"/>
                <a:cs typeface="Calibri"/>
              </a:rPr>
              <a:t>​</a:t>
            </a:r>
            <a:endParaRPr lang="en-US" sz="1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 xmlns:a16="http://schemas.microsoft.com/office/drawing/2014/main" id="{5A1AEEE9-199E-498D-99A5-73115887497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96350" y="246423"/>
            <a:ext cx="4625825" cy="56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 xmlns:a16="http://schemas.microsoft.com/office/drawing/2014/main" id="{5F26413B-CD23-4E02-B4AE-7242C1CE97A0}"/>
              </a:ext>
            </a:extLst>
          </p:cNvPr>
          <p:cNvSpPr>
            <a:spLocks noChangeArrowheads="1"/>
          </p:cNvSpPr>
          <p:nvPr/>
        </p:nvSpPr>
        <p:spPr bwMode="auto">
          <a:xfrm>
            <a:off x="4140680" y="5878452"/>
            <a:ext cx="45863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Capacity crowd of neck-craning customers studies hanging garden of statuesque girls. The chorines, lowered from the ceiling, balance precariously during opening number.</a:t>
            </a:r>
          </a:p>
        </p:txBody>
      </p:sp>
      <p:pic>
        <p:nvPicPr>
          <p:cNvPr id="44036" name="Picture 2">
            <a:extLst>
              <a:ext uri="{FF2B5EF4-FFF2-40B4-BE49-F238E27FC236}">
                <a16:creationId xmlns="" xmlns:a16="http://schemas.microsoft.com/office/drawing/2014/main" id="{9262B9C7-7793-438B-91FF-B7FD6FD5978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4043" y="248069"/>
            <a:ext cx="3482525" cy="2880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691CC446-D89E-425A-A0BD-7865F9A293B9}"/>
              </a:ext>
            </a:extLst>
          </p:cNvPr>
          <p:cNvSpPr txBox="1"/>
          <p:nvPr/>
        </p:nvSpPr>
        <p:spPr>
          <a:xfrm>
            <a:off x="799382" y="4019910"/>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However, immediately opposite is a full-page photograph of three nearly naked girls suspended over the heads of the audience, somewhat lessening the impact of the statement about the stage. </a:t>
            </a:r>
            <a:endParaRPr lang="en-US" sz="1400" dirty="0">
              <a:cs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 xmlns:a16="http://schemas.microsoft.com/office/drawing/2014/main" id="{02367429-E844-4814-84AE-3B0CD13E1F18}"/>
              </a:ext>
            </a:extLst>
          </p:cNvPr>
          <p:cNvSpPr>
            <a:spLocks noChangeArrowheads="1"/>
          </p:cNvSpPr>
          <p:nvPr/>
        </p:nvSpPr>
        <p:spPr bwMode="auto">
          <a:xfrm>
            <a:off x="4787900" y="3487738"/>
            <a:ext cx="4248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5059" name="Picture 5">
            <a:extLst>
              <a:ext uri="{FF2B5EF4-FFF2-40B4-BE49-F238E27FC236}">
                <a16:creationId xmlns="" xmlns:a16="http://schemas.microsoft.com/office/drawing/2014/main" id="{545E489A-F606-49DB-A6EF-5DB0891F35A1}"/>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732" r="22991"/>
          <a:stretch/>
        </p:blipFill>
        <p:spPr bwMode="auto">
          <a:xfrm>
            <a:off x="1825356" y="528009"/>
            <a:ext cx="5503026"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77FA35B9-2D3A-4FA7-9144-C1106312058D}"/>
              </a:ext>
            </a:extLst>
          </p:cNvPr>
          <p:cNvSpPr txBox="1"/>
          <p:nvPr/>
        </p:nvSpPr>
        <p:spPr>
          <a:xfrm>
            <a:off x="483080" y="1152824"/>
            <a:ext cx="8177840"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The author of the article writes:</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rgbClr val="FF0000"/>
                </a:solidFill>
                <a:latin typeface="Calibri"/>
                <a:cs typeface="Calibri"/>
              </a:rPr>
              <a:t>"Las Vegas is a glittering mirage, and illusions seldom  survive the dawn. But one of the most resplendent illusions of all. the Lido de Paris revue, seems destined to join the durable slot machines and dice tables as a permanent fixture. In a luxury oasis where such top performers as Eddie Fisher, Frank Sinatra and Dinah Shore are common decorations on cabaret programs, the Lido revue at the Stardust hotel ranks as top drawer. Since its debut in 1958. three million people have flocked to see it, and the nightly queue of customers continues to snake out into the adjoining Casino. Enthusiasts scattered as far as New York have placed standing orders for opening-night reservations of each new production. An adaptation of the famous show at the Lido nightclub in Paris</a:t>
            </a:r>
            <a:r>
              <a:rPr lang="en-CA" sz="1400" b="1" i="1" dirty="0">
                <a:solidFill>
                  <a:srgbClr val="FF0000"/>
                </a:solidFill>
                <a:latin typeface="Arial"/>
                <a:cs typeface="Arial"/>
              </a:rPr>
              <a:t>—</a:t>
            </a:r>
            <a:r>
              <a:rPr lang="en-CA" sz="1400" dirty="0">
                <a:solidFill>
                  <a:srgbClr val="FF0000"/>
                </a:solidFill>
                <a:latin typeface="Calibri"/>
                <a:cs typeface="Calibri"/>
              </a:rPr>
              <a:t>which has been running since 1929</a:t>
            </a:r>
            <a:r>
              <a:rPr lang="en-CA" sz="1400" b="1" i="1" dirty="0">
                <a:solidFill>
                  <a:srgbClr val="FF0000"/>
                </a:solidFill>
                <a:latin typeface="Arial"/>
                <a:cs typeface="Arial"/>
              </a:rPr>
              <a:t>—</a:t>
            </a:r>
            <a:r>
              <a:rPr lang="en-CA" sz="1400" dirty="0">
                <a:solidFill>
                  <a:srgbClr val="FF0000"/>
                </a:solidFill>
                <a:latin typeface="Calibri"/>
                <a:cs typeface="Calibri"/>
              </a:rPr>
              <a:t>the Las Vegas version is a brassy jumble of European variety acts and dazzling production numbers, touched with the bezazz of Ziegfeld and P.T Barnum.</a:t>
            </a:r>
            <a:r>
              <a:rPr lang="en-US" sz="1400" dirty="0">
                <a:solidFill>
                  <a:srgbClr val="FF0000"/>
                </a:solidFill>
                <a:latin typeface="Calibri"/>
                <a:cs typeface="Calibri"/>
              </a:rPr>
              <a:t>​</a:t>
            </a:r>
          </a:p>
          <a:p>
            <a:r>
              <a:rPr lang="en-CA" sz="1400" dirty="0">
                <a:solidFill>
                  <a:srgbClr val="FF0000"/>
                </a:solidFill>
                <a:latin typeface="Calibri"/>
                <a:cs typeface="Calibri"/>
              </a:rPr>
              <a:t>​</a:t>
            </a:r>
          </a:p>
          <a:p>
            <a:r>
              <a:rPr lang="en-CA" sz="1400" dirty="0">
                <a:solidFill>
                  <a:srgbClr val="FF0000"/>
                </a:solidFill>
                <a:latin typeface="Calibri"/>
                <a:cs typeface="Calibri"/>
              </a:rPr>
              <a:t>But the real star of the Lido is the stage itself, which is bigger than a basketball court. It unfolds a series of eye-popping effects</a:t>
            </a:r>
            <a:r>
              <a:rPr lang="en-CA" sz="1400" b="1" i="1" dirty="0">
                <a:solidFill>
                  <a:srgbClr val="FF0000"/>
                </a:solidFill>
                <a:latin typeface="Arial"/>
                <a:cs typeface="Arial"/>
              </a:rPr>
              <a:t>—</a:t>
            </a:r>
            <a:r>
              <a:rPr lang="en-CA" sz="1400" dirty="0">
                <a:solidFill>
                  <a:srgbClr val="FF0000"/>
                </a:solidFill>
                <a:latin typeface="Calibri"/>
                <a:cs typeface="Calibri"/>
              </a:rPr>
              <a:t>a twirling ice skater rising out of its center, a row of fountains sprouting mysteriously behind the dancers and entire sets adorned with ornately costumed girls elevate above stage level. Other girls perch overhead like chandeliers. At the end, the curtain showers sparks from magnesium fireworks. Behind the scenes nine wardrobe women and a crew of 16 men keep the show moving smoothly. Overlooking the stage, technicians in glassed-in booth</a:t>
            </a:r>
            <a:r>
              <a:rPr lang="en-CA" sz="1400" b="1" i="1" dirty="0">
                <a:solidFill>
                  <a:srgbClr val="FF0000"/>
                </a:solidFill>
                <a:latin typeface="Arial"/>
                <a:cs typeface="Arial"/>
              </a:rPr>
              <a:t>—</a:t>
            </a:r>
            <a:r>
              <a:rPr lang="en-CA" sz="1400" dirty="0">
                <a:solidFill>
                  <a:srgbClr val="FF0000"/>
                </a:solidFill>
                <a:latin typeface="Calibri"/>
                <a:cs typeface="Calibri"/>
              </a:rPr>
              <a:t>which looks like an airport control tower</a:t>
            </a:r>
            <a:r>
              <a:rPr lang="en-CA" sz="1400" b="1" i="1" dirty="0">
                <a:solidFill>
                  <a:srgbClr val="FF0000"/>
                </a:solidFill>
                <a:latin typeface="Arial"/>
                <a:cs typeface="Arial"/>
              </a:rPr>
              <a:t>—</a:t>
            </a:r>
            <a:r>
              <a:rPr lang="en-CA" sz="1400" dirty="0">
                <a:solidFill>
                  <a:srgbClr val="FF0000"/>
                </a:solidFill>
                <a:latin typeface="Calibri"/>
                <a:cs typeface="Calibri"/>
              </a:rPr>
              <a:t>blend lights and sounds to split-second cues.</a:t>
            </a:r>
            <a:r>
              <a:rPr lang="en-US" sz="1400" dirty="0">
                <a:solidFill>
                  <a:srgbClr val="FF0000"/>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fantasy they create keeps packing the house. The fame of the Las Vegas version of the Lido has spread so far, in fact, that one show official says, </a:t>
            </a:r>
            <a:r>
              <a:rPr lang="en-CA" sz="1400" dirty="0">
                <a:solidFill>
                  <a:srgbClr val="FF0000"/>
                </a:solidFill>
                <a:latin typeface="Calibri"/>
                <a:cs typeface="Calibri"/>
              </a:rPr>
              <a:t>"We've actually stirred up so much interest that we've helped to increase the business of the original Lido in Paris."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 xmlns:a16="http://schemas.microsoft.com/office/drawing/2014/main" id="{F2361611-365E-404F-9F41-9D9C08914AE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0958" y="1870614"/>
            <a:ext cx="3773937" cy="3112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97DE9A23-8E16-43B1-96C7-231AFB212925}"/>
              </a:ext>
            </a:extLst>
          </p:cNvPr>
          <p:cNvSpPr txBox="1"/>
          <p:nvPr/>
        </p:nvSpPr>
        <p:spPr>
          <a:xfrm>
            <a:off x="4264325" y="368061"/>
            <a:ext cx="4612256"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The stage itself</a:t>
            </a:r>
            <a:r>
              <a:rPr lang="en-CA" sz="1400" b="1" i="1" dirty="0">
                <a:latin typeface="Arial"/>
                <a:cs typeface="Arial"/>
              </a:rPr>
              <a:t>—</a:t>
            </a:r>
            <a:r>
              <a:rPr lang="en-CA" sz="1400" dirty="0">
                <a:solidFill>
                  <a:schemeClr val="tx1">
                    <a:lumMod val="95000"/>
                    <a:lumOff val="5000"/>
                  </a:schemeClr>
                </a:solidFill>
                <a:latin typeface="Calibri"/>
                <a:cs typeface="Calibri"/>
              </a:rPr>
              <a:t>constructed especially for the revue</a:t>
            </a:r>
            <a:r>
              <a:rPr lang="en-CA" sz="1400" b="1" i="1" dirty="0">
                <a:latin typeface="Arial"/>
                <a:cs typeface="Arial"/>
              </a:rPr>
              <a:t>—</a:t>
            </a:r>
            <a:r>
              <a:rPr lang="en-CA" sz="1400" dirty="0">
                <a:solidFill>
                  <a:schemeClr val="tx1">
                    <a:lumMod val="95000"/>
                    <a:lumOff val="5000"/>
                  </a:schemeClr>
                </a:solidFill>
                <a:latin typeface="Calibri"/>
                <a:cs typeface="Calibri"/>
              </a:rPr>
              <a:t>is as intricate as a Chinese puzzle. </a:t>
            </a:r>
            <a:r>
              <a:rPr lang="en-CA" sz="1400" dirty="0">
                <a:solidFill>
                  <a:srgbClr val="FF0000"/>
                </a:solidFill>
                <a:latin typeface="Calibri"/>
                <a:cs typeface="Calibri"/>
              </a:rPr>
              <a:t>"Most shows are built around a stage."</a:t>
            </a:r>
            <a:r>
              <a:rPr lang="en-CA" sz="1400" dirty="0">
                <a:solidFill>
                  <a:schemeClr val="tx1">
                    <a:lumMod val="95000"/>
                    <a:lumOff val="5000"/>
                  </a:schemeClr>
                </a:solidFill>
                <a:latin typeface="Calibri"/>
                <a:cs typeface="Calibri"/>
              </a:rPr>
              <a:t> explains company manager Bill De Angelis,</a:t>
            </a:r>
            <a:r>
              <a:rPr lang="en-CA" sz="1400" dirty="0">
                <a:solidFill>
                  <a:srgbClr val="FF0000"/>
                </a:solidFill>
                <a:latin typeface="Calibri"/>
                <a:cs typeface="Calibri"/>
              </a:rPr>
              <a:t> "but this is a case of building a stage around a show."</a:t>
            </a:r>
            <a:r>
              <a:rPr lang="en-CA" sz="1400" dirty="0">
                <a:solidFill>
                  <a:schemeClr val="tx1">
                    <a:lumMod val="95000"/>
                    <a:lumOff val="5000"/>
                  </a:schemeClr>
                </a:solidFill>
                <a:latin typeface="Calibri"/>
                <a:cs typeface="Calibri"/>
              </a:rPr>
              <a:t> Six hydraulic elevators are controlled by individual push buttons. So is a large hinged section of the  floor that ascends with a mirror attached so that the audience sees the reflection of a swimming pool below.</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There are machines to produce lightning, thunder, water, fire, snow and wind. Closed-circuit television allows the backstage staff to follow the progress of the performance</a:t>
            </a:r>
            <a:r>
              <a:rPr lang="en-CA" sz="1400" b="1" i="1" dirty="0">
                <a:latin typeface="Arial"/>
                <a:cs typeface="Arial"/>
              </a:rPr>
              <a:t>—</a:t>
            </a:r>
            <a:r>
              <a:rPr lang="en-CA" sz="1400" dirty="0">
                <a:solidFill>
                  <a:schemeClr val="tx1">
                    <a:lumMod val="95000"/>
                    <a:lumOff val="5000"/>
                  </a:schemeClr>
                </a:solidFill>
                <a:latin typeface="Calibri"/>
                <a:cs typeface="Calibri"/>
              </a:rPr>
              <a:t>the orchestra drummer, for example, is so far away he must take his cues from the TV screen. The most fascinating gimcrack is a system of water pumps that creates the piece de résistance of the current production. The pumps are used in a scene which depicts a river valley below a high dam. A storm breaks and rain falls on the stage. Suddenly the dam bursts, and 12.000 gallons of water pour through the gap. across the stage and straight toward the audience {above). At the last moment the water drains off" in a channel behind the footlights, while the front-row patrons fight the urge to dash for the exits.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scene is so spectacular that it has led to a major concern: The management, now planning a new revue edition for this fall, is wondering what it can do for an encore.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a:extLst>
              <a:ext uri="{FF2B5EF4-FFF2-40B4-BE49-F238E27FC236}">
                <a16:creationId xmlns="" xmlns:a16="http://schemas.microsoft.com/office/drawing/2014/main" id="{54D6EE2C-4BBE-4ED3-B07B-1EED7FC15B9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08892" y="945222"/>
            <a:ext cx="4929187" cy="495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D177ED28-E728-4916-81EB-08153C5C559F}"/>
              </a:ext>
            </a:extLst>
          </p:cNvPr>
          <p:cNvSpPr txBox="1"/>
          <p:nvPr/>
        </p:nvSpPr>
        <p:spPr>
          <a:xfrm>
            <a:off x="411192" y="1548442"/>
            <a:ext cx="300534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A fresh corps of showgirls have been imported and trained in the methods of speeding through as many as eight elaborate costume changes per show. They also are coached in the stratagems of flashing contented smiles as they stroll nonchalantly on four-inch heels two feet from the edge of a twelve-foot pit near the middle of the stage.</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 harem number features "Les Bluebell Girls" in a flurry of pink capes and ostrich feathers. The biggest item of the stage manager's budget is a $1,200 monthly bill for repair of girls' shoes.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 xmlns:a16="http://schemas.microsoft.com/office/drawing/2014/main" id="{C1915EFB-BF1E-4CE1-B1C9-D08F3A994323}"/>
              </a:ext>
            </a:extLst>
          </p:cNvPr>
          <p:cNvSpPr>
            <a:spLocks noChangeArrowheads="1"/>
          </p:cNvSpPr>
          <p:nvPr/>
        </p:nvSpPr>
        <p:spPr bwMode="auto">
          <a:xfrm>
            <a:off x="6800" y="3210667"/>
            <a:ext cx="914350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200" b="1" dirty="0">
                <a:latin typeface="Calibri"/>
                <a:ea typeface="Calibri" panose="020F0502020204030204" pitchFamily="34" charset="0"/>
                <a:cs typeface="Times New Roman"/>
              </a:rPr>
              <a:t>"What's That Up There? Shut Up and Deal." </a:t>
            </a:r>
            <a:r>
              <a:rPr lang="en-CA" altLang="en-US" sz="2200" b="1" i="1" dirty="0">
                <a:latin typeface="Calibri"/>
                <a:ea typeface="Calibri" panose="020F0502020204030204" pitchFamily="34" charset="0"/>
                <a:cs typeface="Times New Roman"/>
              </a:rPr>
              <a:t>Life</a:t>
            </a:r>
            <a:r>
              <a:rPr lang="en-CA" altLang="en-US" sz="2200" b="1" dirty="0">
                <a:latin typeface="Calibri"/>
                <a:ea typeface="Calibri" panose="020F0502020204030204" pitchFamily="34" charset="0"/>
                <a:cs typeface="Times New Roman"/>
              </a:rPr>
              <a:t> 65 (Nov. 29,1968): 49-52+.</a:t>
            </a:r>
            <a:endParaRPr lang="en-US" sz="2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 xmlns:a16="http://schemas.microsoft.com/office/drawing/2014/main" id="{55A77D1D-58B6-4811-8F27-FBAF8587AD51}"/>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617" r="1348" b="238"/>
          <a:stretch/>
        </p:blipFill>
        <p:spPr bwMode="auto">
          <a:xfrm>
            <a:off x="577520" y="227432"/>
            <a:ext cx="5530151" cy="6403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7E62A382-B91E-4D6B-A69E-B975CECD2207}"/>
              </a:ext>
            </a:extLst>
          </p:cNvPr>
          <p:cNvSpPr txBox="1"/>
          <p:nvPr/>
        </p:nvSpPr>
        <p:spPr>
          <a:xfrm>
            <a:off x="6622211" y="1547003"/>
            <a:ext cx="1952446"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i="1" dirty="0">
                <a:latin typeface="Calibri"/>
                <a:cs typeface="Arial"/>
              </a:rPr>
              <a:t>Life </a:t>
            </a:r>
            <a:r>
              <a:rPr lang="en-CA" sz="1400" dirty="0">
                <a:latin typeface="Calibri"/>
                <a:cs typeface="Arial"/>
              </a:rPr>
              <a:t>joyfully welcomes the opening of the Circus </a:t>
            </a:r>
            <a:r>
              <a:rPr lang="en-CA" sz="1400" dirty="0">
                <a:latin typeface="Calibri"/>
                <a:cs typeface="Arial"/>
              </a:rPr>
              <a:t>Circus</a:t>
            </a:r>
            <a:r>
              <a:rPr lang="en-CA" sz="1400" dirty="0">
                <a:latin typeface="Calibri"/>
                <a:cs typeface="Arial"/>
              </a:rPr>
              <a:t> in 1968 with a five-page pictorial which juxtaposes pictures of the acrobatics of the circus performers above the casino floor with captions which inform the reader that the gamblers</a:t>
            </a:r>
            <a:r>
              <a:rPr lang="en-CA" sz="1400" dirty="0">
                <a:solidFill>
                  <a:srgbClr val="FF0000"/>
                </a:solidFill>
                <a:latin typeface="Calibri"/>
                <a:cs typeface="Arial"/>
              </a:rPr>
              <a:t> "lay bets on whether or not [the high diver] will make it [65 feet into a 5x9-foot patch of foam rubber]"</a:t>
            </a:r>
            <a:r>
              <a:rPr lang="en-CA" sz="1400" dirty="0">
                <a:latin typeface="Calibri"/>
                <a:cs typeface="Arial"/>
              </a:rPr>
              <a:t> (50-51).</a:t>
            </a:r>
            <a:endParaRPr lang="en-US" sz="1400" dirty="0">
              <a:cs typeface="Aria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a:extLst>
              <a:ext uri="{FF2B5EF4-FFF2-40B4-BE49-F238E27FC236}">
                <a16:creationId xmlns="" xmlns:a16="http://schemas.microsoft.com/office/drawing/2014/main" id="{E17EB87A-28E8-47C5-8C29-63E5A5540D7F}"/>
              </a:ext>
            </a:extLst>
          </p:cNvPr>
          <p:cNvSpPr>
            <a:spLocks noChangeArrowheads="1"/>
          </p:cNvSpPr>
          <p:nvPr/>
        </p:nvSpPr>
        <p:spPr bwMode="auto">
          <a:xfrm>
            <a:off x="0" y="3257461"/>
            <a:ext cx="9144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1600" b="1" dirty="0">
                <a:latin typeface="Calibri"/>
                <a:cs typeface="Arial"/>
              </a:rPr>
              <a:t>Las Vegas (What? Las Vegas (Can't hear you! Too noisy) Las Vegas!!!!" </a:t>
            </a:r>
            <a:r>
              <a:rPr lang="en-CA" altLang="en-US" sz="1600" b="1" i="1" dirty="0">
                <a:latin typeface="Calibri"/>
                <a:cs typeface="Arial"/>
              </a:rPr>
              <a:t>Esquire</a:t>
            </a:r>
            <a:r>
              <a:rPr lang="en-CA" altLang="en-US" sz="1600" b="1" dirty="0">
                <a:latin typeface="Calibri"/>
                <a:cs typeface="Arial"/>
              </a:rPr>
              <a:t> 61 (February 1964): 97-103.</a:t>
            </a:r>
            <a:endParaRPr lang="en-CA" altLang="en-US" sz="1600" b="1" dirty="0">
              <a:latin typeface="Calibri"/>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archive.esquire.com/image/spread/19640201/50/3">
            <a:extLst>
              <a:ext uri="{FF2B5EF4-FFF2-40B4-BE49-F238E27FC236}">
                <a16:creationId xmlns="" xmlns:a16="http://schemas.microsoft.com/office/drawing/2014/main" id="{E5D33DB4-6185-4207-A1D0-701571732F1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1358" y="1295520"/>
            <a:ext cx="7821284" cy="5123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BC9FA8C5-0081-441B-96D4-5FFC10033AB1}"/>
              </a:ext>
            </a:extLst>
          </p:cNvPr>
          <p:cNvSpPr txBox="1"/>
          <p:nvPr/>
        </p:nvSpPr>
        <p:spPr>
          <a:xfrm>
            <a:off x="281797" y="368061"/>
            <a:ext cx="859478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Tom Wolfe is one of the best-known commentators on Las Vegas in the 1960s. His classic article, "Las Vegas (What?) Las Vegas (Can't hear you! Too noisy) Las Vegas!!!" was later included in his collection </a:t>
            </a:r>
            <a:r>
              <a:rPr lang="en-CA" sz="1400" i="1" dirty="0">
                <a:latin typeface="Calibri"/>
                <a:cs typeface="Arial"/>
              </a:rPr>
              <a:t>The Kandy-</a:t>
            </a:r>
            <a:r>
              <a:rPr lang="en-CA" sz="1400" i="1" dirty="0">
                <a:latin typeface="Calibri"/>
                <a:cs typeface="Arial"/>
              </a:rPr>
              <a:t>Kolored</a:t>
            </a:r>
            <a:r>
              <a:rPr lang="en-CA" sz="1400" i="1" dirty="0">
                <a:latin typeface="Calibri"/>
                <a:cs typeface="Arial"/>
              </a:rPr>
              <a:t> Tangerine-Flake Stream  Line Baby </a:t>
            </a:r>
            <a:r>
              <a:rPr lang="en-CA" sz="1400" dirty="0">
                <a:latin typeface="Calibri"/>
                <a:cs typeface="Arial"/>
              </a:rPr>
              <a:t>and in the 1995 anthology </a:t>
            </a:r>
            <a:r>
              <a:rPr lang="en-CA" sz="1400" i="1" dirty="0">
                <a:latin typeface="Calibri"/>
                <a:cs typeface="Arial"/>
              </a:rPr>
              <a:t>Literary Las Vegas</a:t>
            </a:r>
            <a:r>
              <a:rPr lang="en-CA" sz="1400" dirty="0">
                <a:latin typeface="Calibri"/>
                <a:cs typeface="Arial"/>
              </a:rPr>
              <a:t>. </a:t>
            </a:r>
            <a:endParaRPr lang="en-US" sz="1400" dirty="0">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 xmlns:a16="http://schemas.microsoft.com/office/drawing/2014/main" id="{89B28999-56DE-4825-92A9-69D6E8D2FDD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3700" y="1244600"/>
            <a:ext cx="4500563" cy="436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 xmlns:a16="http://schemas.microsoft.com/office/drawing/2014/main" id="{08B06939-2F9C-4394-89CD-78DE4290EC47}"/>
              </a:ext>
            </a:extLst>
          </p:cNvPr>
          <p:cNvSpPr>
            <a:spLocks noChangeArrowheads="1"/>
          </p:cNvSpPr>
          <p:nvPr/>
        </p:nvSpPr>
        <p:spPr bwMode="auto">
          <a:xfrm>
            <a:off x="393700" y="5616575"/>
            <a:ext cx="4495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Arial"/>
                <a:cs typeface="Arial"/>
              </a:rPr>
              <a:t>https://digitalscholarship.unlv.edu/cgi/viewcontent.cgi?article=4026&amp;context=rtds</a:t>
            </a:r>
            <a:endParaRPr lang="en-US" dirty="0"/>
          </a:p>
        </p:txBody>
      </p:sp>
      <p:sp>
        <p:nvSpPr>
          <p:cNvPr id="2" name="TextBox 1">
            <a:extLst>
              <a:ext uri="{FF2B5EF4-FFF2-40B4-BE49-F238E27FC236}">
                <a16:creationId xmlns="" xmlns:a16="http://schemas.microsoft.com/office/drawing/2014/main" id="{C29A81A4-6C48-49D4-8F05-C57A3DAC75DA}"/>
              </a:ext>
            </a:extLst>
          </p:cNvPr>
          <p:cNvSpPr txBox="1"/>
          <p:nvPr/>
        </p:nvSpPr>
        <p:spPr>
          <a:xfrm>
            <a:off x="5384800" y="381000"/>
            <a:ext cx="3302000"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The main source of this presentation on Las Vegas and Popular Culture is this dissertation by Edward E. Baldwin.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Baldwin provides </a:t>
            </a:r>
            <a:r>
              <a:rPr lang="en-CA" sz="1400" dirty="0">
                <a:solidFill>
                  <a:srgbClr val="FF0000"/>
                </a:solidFill>
                <a:latin typeface="Calibri"/>
                <a:cs typeface="Calibri"/>
              </a:rPr>
              <a:t>"a survey and analysis of the depiction of Las Vegas in American popular culture. The dissertation identifies themes and patterns of interpretations of Las Vegas, a city which has come to occupy a central position in popular American mythology. The primary emphasis is on nationally published novels, short stories, and magazine articles, with a section on films. The material is evaluated in chronological order so that the depictions of Las Vegas can be seen in their historical contexts. Since the 1930s, writers in each succeeding decade emphasize different aspects of Las Vegas which correspond to contemporary events in the evolution of the city and of the society. Both the fictional and non-fictional accounts of Las Vegas reflect this evolution, so the writing, reading, thinking  and visualization of popular culture can be seen as a continuing commentary on the unfolding story of America's fastest-growing city."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cdn-images-1.medium.com/max/1600/1*J_R_zfv3oBXf6YKVT8CMgw.jpeg">
            <a:extLst>
              <a:ext uri="{FF2B5EF4-FFF2-40B4-BE49-F238E27FC236}">
                <a16:creationId xmlns="" xmlns:a16="http://schemas.microsoft.com/office/drawing/2014/main" id="{12870832-2240-4E0C-84E4-F337DD3DF35A}"/>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130" r="14497"/>
          <a:stretch/>
        </p:blipFill>
        <p:spPr bwMode="auto">
          <a:xfrm>
            <a:off x="445698" y="1023039"/>
            <a:ext cx="5585802" cy="479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9AF07B62-5491-4D28-AB33-58DB0D237D5F}"/>
              </a:ext>
            </a:extLst>
          </p:cNvPr>
          <p:cNvSpPr txBox="1"/>
          <p:nvPr/>
        </p:nvSpPr>
        <p:spPr>
          <a:xfrm>
            <a:off x="6420927" y="1547004"/>
            <a:ext cx="228312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Wolfe applies his exuberant journalistic style to the city, resulting in one of the funniest discussions extant. His musings on the various types of gamblers and casino managers, the incessant noise (both aural and visual) prevalent in town, the costumed waitresses ("a stimulus that is both visual and sexual</a:t>
            </a:r>
            <a:r>
              <a:rPr lang="en-CA" sz="1400" b="1" i="1" dirty="0">
                <a:latin typeface="Arial"/>
                <a:cs typeface="Arial"/>
              </a:rPr>
              <a:t>—</a:t>
            </a:r>
            <a:r>
              <a:rPr lang="en-CA" sz="1400" dirty="0">
                <a:latin typeface="Calibri"/>
                <a:cs typeface="Arial"/>
              </a:rPr>
              <a:t>the Las Vegas buttocks </a:t>
            </a:r>
            <a:r>
              <a:rPr lang="en-CA" sz="1400" dirty="0">
                <a:latin typeface="Calibri"/>
                <a:cs typeface="Arial"/>
              </a:rPr>
              <a:t>decolletage</a:t>
            </a:r>
            <a:r>
              <a:rPr lang="en-CA" sz="1400" dirty="0">
                <a:latin typeface="Calibri"/>
                <a:cs typeface="Arial"/>
              </a:rPr>
              <a:t>"), and the democratic nature of the place produce some of the very best writing about Las Vegas in the 1960s. </a:t>
            </a:r>
            <a:endParaRPr lang="en-US" sz="1400" dirty="0">
              <a:latin typeface="Calibri"/>
              <a:cs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cdn-images-1.medium.com/max/1600/1*zCnhIhmAeCe83BOYY89DnQ.jpeg">
            <a:extLst>
              <a:ext uri="{FF2B5EF4-FFF2-40B4-BE49-F238E27FC236}">
                <a16:creationId xmlns="" xmlns:a16="http://schemas.microsoft.com/office/drawing/2014/main" id="{28806B8E-A758-479A-8EA0-CFDF4239B7C7}"/>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21" b="4842"/>
          <a:stretch/>
        </p:blipFill>
        <p:spPr bwMode="auto">
          <a:xfrm>
            <a:off x="3158526" y="589471"/>
            <a:ext cx="5677108" cy="5835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FD5D4D3D-FE65-489F-8D79-EA86D21B0746}"/>
              </a:ext>
            </a:extLst>
          </p:cNvPr>
          <p:cNvSpPr txBox="1"/>
          <p:nvPr/>
        </p:nvSpPr>
        <p:spPr>
          <a:xfrm>
            <a:off x="310551" y="1417608"/>
            <a:ext cx="274320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Wolfe's main point is that </a:t>
            </a:r>
            <a:r>
              <a:rPr lang="en-CA" sz="1400" dirty="0">
                <a:solidFill>
                  <a:srgbClr val="FF0000"/>
                </a:solidFill>
                <a:latin typeface="Calibri"/>
                <a:cs typeface="Calibri"/>
              </a:rPr>
              <a:t>"Las Vegas has become, just as Bugsy Siegel dreamed, the American Monte Carlo</a:t>
            </a:r>
            <a:r>
              <a:rPr lang="en-CA" sz="1400" b="1" i="1" dirty="0">
                <a:solidFill>
                  <a:srgbClr val="FF0000"/>
                </a:solidFill>
                <a:latin typeface="Arial"/>
                <a:cs typeface="Arial"/>
              </a:rPr>
              <a:t>—</a:t>
            </a:r>
            <a:r>
              <a:rPr lang="en-CA" sz="1400" dirty="0">
                <a:solidFill>
                  <a:srgbClr val="FF0000"/>
                </a:solidFill>
                <a:latin typeface="Calibri"/>
                <a:cs typeface="Calibri"/>
              </a:rPr>
              <a:t>without any of the inevitable upper-class baggage of the Riviera casinos."</a:t>
            </a:r>
            <a:endParaRPr lang="en-US" sz="1400" dirty="0">
              <a:solidFill>
                <a:srgbClr val="FF0000"/>
              </a:solidFill>
              <a:latin typeface="Calibri"/>
              <a:cs typeface="Calibri"/>
            </a:endParaRPr>
          </a:p>
          <a:p>
            <a:r>
              <a:rPr lang="en-CA" sz="1400" dirty="0">
                <a:solidFill>
                  <a:schemeClr val="tx1">
                    <a:lumMod val="95000"/>
                    <a:lumOff val="5000"/>
                  </a:schemeClr>
                </a:solidFill>
                <a:latin typeface="Calibri"/>
                <a:cs typeface="Calibri"/>
              </a:rPr>
              <a:t>​</a:t>
            </a:r>
          </a:p>
          <a:p>
            <a:r>
              <a:rPr lang="en-CA" sz="1400" dirty="0">
                <a:solidFill>
                  <a:srgbClr val="FF0000"/>
                </a:solidFill>
                <a:latin typeface="Calibri"/>
                <a:cs typeface="Calibri"/>
              </a:rPr>
              <a:t>"At Monte Carlo there are still Wrong Forks, Deficient Accents, Poor Tailoring, Gauche Displays, Nouveau Richness, Cultural Aridity</a:t>
            </a:r>
            <a:r>
              <a:rPr lang="en-CA" sz="1400" b="1" i="1" dirty="0">
                <a:solidFill>
                  <a:srgbClr val="FF0000"/>
                </a:solidFill>
                <a:latin typeface="Arial"/>
                <a:cs typeface="Arial"/>
              </a:rPr>
              <a:t>—</a:t>
            </a:r>
            <a:r>
              <a:rPr lang="en-CA" sz="1400" dirty="0">
                <a:solidFill>
                  <a:srgbClr val="FF0000"/>
                </a:solidFill>
                <a:latin typeface="Calibri"/>
                <a:cs typeface="Calibri"/>
              </a:rPr>
              <a:t>concepts unknown in Las Vegas"</a:t>
            </a:r>
            <a:r>
              <a:rPr lang="en-CA" sz="1400" dirty="0">
                <a:solidFill>
                  <a:schemeClr val="tx1">
                    <a:lumMod val="95000"/>
                    <a:lumOff val="5000"/>
                  </a:schemeClr>
                </a:solidFill>
                <a:latin typeface="Calibri"/>
                <a:cs typeface="Calibri"/>
              </a:rPr>
              <a:t> (13). Part of Wolfe's stylistic mastery lies in his use of the ironic capitalization which transforms these attributes; Las Vegas, of course, is home to all of these, but it is the cultural snobbery against them which is absent.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 xmlns:a16="http://schemas.microsoft.com/office/drawing/2014/main" id="{A3A85776-AA66-468E-9FD3-7185FF696CDA}"/>
              </a:ext>
            </a:extLst>
          </p:cNvPr>
          <p:cNvSpPr>
            <a:spLocks noChangeArrowheads="1"/>
          </p:cNvSpPr>
          <p:nvPr/>
        </p:nvSpPr>
        <p:spPr bwMode="auto">
          <a:xfrm>
            <a:off x="282366" y="3165189"/>
            <a:ext cx="873739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2800" b="1" dirty="0">
                <a:latin typeface="Calibri"/>
                <a:ea typeface="Calibri" panose="020F0502020204030204" pitchFamily="34" charset="0"/>
                <a:cs typeface="Times New Roman"/>
              </a:rPr>
              <a:t>“Vacation in Las Vegas." </a:t>
            </a:r>
            <a:r>
              <a:rPr lang="en-CA" altLang="en-US" sz="2800" b="1" i="1" dirty="0">
                <a:latin typeface="Calibri"/>
                <a:ea typeface="Calibri" panose="020F0502020204030204" pitchFamily="34" charset="0"/>
                <a:cs typeface="Times New Roman"/>
              </a:rPr>
              <a:t>Ebony</a:t>
            </a:r>
            <a:r>
              <a:rPr lang="en-CA" altLang="en-US" sz="2800" b="1" dirty="0">
                <a:latin typeface="Calibri"/>
                <a:ea typeface="Calibri" panose="020F0502020204030204" pitchFamily="34" charset="0"/>
                <a:cs typeface="Times New Roman"/>
              </a:rPr>
              <a:t> 20 no.8 (June 1965): 180+.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a:extLst>
              <a:ext uri="{FF2B5EF4-FFF2-40B4-BE49-F238E27FC236}">
                <a16:creationId xmlns="" xmlns:a16="http://schemas.microsoft.com/office/drawing/2014/main" id="{2C4BEE07-3813-4D03-8ED7-655946E520C8}"/>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616" r="1744"/>
          <a:stretch/>
        </p:blipFill>
        <p:spPr bwMode="auto">
          <a:xfrm>
            <a:off x="656865" y="261039"/>
            <a:ext cx="4886075" cy="634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6A2FF253-B854-4081-9C74-94BDD3B2874C}"/>
              </a:ext>
            </a:extLst>
          </p:cNvPr>
          <p:cNvSpPr txBox="1"/>
          <p:nvPr/>
        </p:nvSpPr>
        <p:spPr>
          <a:xfrm>
            <a:off x="6162135" y="2409646"/>
            <a:ext cx="244127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A 1965 </a:t>
            </a:r>
            <a:r>
              <a:rPr lang="en-CA" sz="1400" i="1" dirty="0">
                <a:latin typeface="Calibri"/>
                <a:cs typeface="Arial"/>
              </a:rPr>
              <a:t>Ebony </a:t>
            </a:r>
            <a:r>
              <a:rPr lang="en-CA" sz="1400" dirty="0">
                <a:latin typeface="Calibri"/>
                <a:cs typeface="Arial"/>
              </a:rPr>
              <a:t>article ("Vacation in Las Vegas") is one of the few to even mention a black perspective; the text contends that </a:t>
            </a:r>
            <a:r>
              <a:rPr lang="en-CA" sz="1400" dirty="0">
                <a:solidFill>
                  <a:srgbClr val="FF0000"/>
                </a:solidFill>
                <a:latin typeface="Calibri"/>
                <a:cs typeface="Arial"/>
              </a:rPr>
              <a:t>"Despite Las Vegas' once-shabby history of racial prejudice, there seems to be little or no hold over in the current atmosphere."</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 xmlns:a16="http://schemas.microsoft.com/office/drawing/2014/main" id="{242453F6-888B-438B-87DD-44AD1893A3A4}"/>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67" r="306" b="1367"/>
          <a:stretch/>
        </p:blipFill>
        <p:spPr bwMode="auto">
          <a:xfrm>
            <a:off x="3779718" y="369498"/>
            <a:ext cx="4675732" cy="6133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B60E23AF-FC2A-4ABC-BCA4-BDC2895B2DDD}"/>
              </a:ext>
            </a:extLst>
          </p:cNvPr>
          <p:cNvSpPr txBox="1"/>
          <p:nvPr/>
        </p:nvSpPr>
        <p:spPr>
          <a:xfrm>
            <a:off x="686998" y="2840966"/>
            <a:ext cx="25273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rgbClr val="FF0000"/>
                </a:solidFill>
                <a:latin typeface="Calibri"/>
                <a:cs typeface="Arial"/>
              </a:rPr>
              <a:t>"The cluster of posh hostelries along 'The Strip' now accept [black] guests and they are no longer barred in Strip or downtown n casinos"</a:t>
            </a:r>
            <a:r>
              <a:rPr lang="en-CA" sz="1400" dirty="0">
                <a:latin typeface="Calibri"/>
                <a:cs typeface="Arial"/>
              </a:rPr>
              <a:t> (180-82). </a:t>
            </a:r>
            <a:endParaRPr lang="en-US" sz="1400" dirty="0">
              <a:cs typeface="Ari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 xmlns:a16="http://schemas.microsoft.com/office/drawing/2014/main" id="{00EDF07A-D9F0-476D-B873-80C8A424ECA3}"/>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250" r="339" b="250"/>
          <a:stretch/>
        </p:blipFill>
        <p:spPr bwMode="auto">
          <a:xfrm>
            <a:off x="3693903" y="284043"/>
            <a:ext cx="4746730" cy="629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DD2DAD34-1657-467E-8ADF-873B4C546F60}"/>
              </a:ext>
            </a:extLst>
          </p:cNvPr>
          <p:cNvSpPr txBox="1"/>
          <p:nvPr/>
        </p:nvSpPr>
        <p:spPr>
          <a:xfrm>
            <a:off x="540589" y="2840966"/>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accompanying photographs feature two black models as they gamble, sightsee, sunbathe, and go to shows, and the overall effect is entirely positive.</a:t>
            </a:r>
            <a:endParaRPr lang="en-US" sz="1400" dirty="0">
              <a:cs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agazines: Fact or Fiction? | Britannica">
            <a:extLst>
              <a:ext uri="{FF2B5EF4-FFF2-40B4-BE49-F238E27FC236}">
                <a16:creationId xmlns="" xmlns:a16="http://schemas.microsoft.com/office/drawing/2014/main" id="{0B07AE47-CBEA-4D75-AC0E-B3E2F895CB0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63541" y="316302"/>
            <a:ext cx="5023090" cy="3774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347558E5-EC03-456D-BBE4-E2ED34E24B58}"/>
              </a:ext>
            </a:extLst>
          </p:cNvPr>
          <p:cNvSpPr txBox="1"/>
          <p:nvPr/>
        </p:nvSpPr>
        <p:spPr>
          <a:xfrm>
            <a:off x="324929" y="4293079"/>
            <a:ext cx="850852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Despite the industry's accolades and its coverage of the United States  </a:t>
            </a:r>
            <a:r>
              <a:rPr lang="en-CA" sz="1400" i="1" dirty="0">
                <a:latin typeface="Calibri"/>
                <a:cs typeface="Arial"/>
              </a:rPr>
              <a:t>Life</a:t>
            </a:r>
            <a:r>
              <a:rPr lang="en-CA" sz="1400" dirty="0">
                <a:latin typeface="Calibri"/>
                <a:cs typeface="Arial"/>
              </a:rPr>
              <a:t>  by the end of the 1960s continued to lose circulation and finally ceased publication. </a:t>
            </a:r>
            <a:r>
              <a:rPr lang="en-CA" sz="1400" i="1" dirty="0">
                <a:latin typeface="Calibri"/>
                <a:cs typeface="Arial"/>
              </a:rPr>
              <a:t>Look</a:t>
            </a:r>
            <a:r>
              <a:rPr lang="en-CA" sz="1400" dirty="0">
                <a:latin typeface="Calibri"/>
                <a:cs typeface="Arial"/>
              </a:rPr>
              <a:t> had the same fate.  It ceased publication with its issue of October 19, 1971, the victim of a $5 million loss in revenues in 1970, (with television cutting deeply into its advertising revenues), a slack economy, and rising postal rates. So did </a:t>
            </a:r>
            <a:r>
              <a:rPr lang="en-CA" sz="1400" i="1" dirty="0">
                <a:latin typeface="Calibri"/>
                <a:cs typeface="Arial"/>
              </a:rPr>
              <a:t>The Saturday Evening Post </a:t>
            </a:r>
            <a:r>
              <a:rPr lang="en-CA" sz="1400" dirty="0">
                <a:latin typeface="Calibri"/>
                <a:cs typeface="Arial"/>
              </a:rPr>
              <a:t>close. Its February 8, 1969, issue was the magazine's last. Otto Friedrich, the magazine's last managing editor, blamed the death of </a:t>
            </a:r>
            <a:r>
              <a:rPr lang="en-CA" sz="1400" i="1" dirty="0">
                <a:latin typeface="Calibri"/>
                <a:cs typeface="Arial"/>
              </a:rPr>
              <a:t>The Post</a:t>
            </a:r>
            <a:r>
              <a:rPr lang="en-CA" sz="1400" dirty="0">
                <a:latin typeface="Calibri"/>
                <a:cs typeface="Arial"/>
              </a:rPr>
              <a:t> on a corporate management was unimaginative and incompetent. Friedrich acknowledges that </a:t>
            </a:r>
            <a:r>
              <a:rPr lang="en-CA" sz="1400" i="1" dirty="0">
                <a:latin typeface="Calibri"/>
                <a:cs typeface="Arial"/>
              </a:rPr>
              <a:t>The Post</a:t>
            </a:r>
            <a:r>
              <a:rPr lang="en-CA" sz="1400" dirty="0">
                <a:latin typeface="Calibri"/>
                <a:cs typeface="Arial"/>
              </a:rPr>
              <a:t>  faced challenges while the tastes of American readers changed over the course of the 1960s, but he insisted that the magazine maintained a standard of good quality and was appreciated by readers. The era of these pictorial magazines was over to be replaced by a wide assortment of magazines that were less concerned with newsworthy articles and more specific in their coverage of travel, hair, country life, food,  etc. </a:t>
            </a:r>
            <a:endParaRPr lang="en-US" sz="1400" dirty="0">
              <a:latin typeface="Calibri"/>
              <a:cs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AMERICAN PHOTOGRAPHY: A CRITICAL HISTORY 1945 TO THE PRESENT | Jonathan  Green | First edition">
            <a:extLst>
              <a:ext uri="{FF2B5EF4-FFF2-40B4-BE49-F238E27FC236}">
                <a16:creationId xmlns="" xmlns:a16="http://schemas.microsoft.com/office/drawing/2014/main" id="{05CECC32-49FC-42F4-952D-BE9CCEFA6D3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3247" y="1135811"/>
            <a:ext cx="3056717" cy="3829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5" name="Picture 6">
            <a:extLst>
              <a:ext uri="{FF2B5EF4-FFF2-40B4-BE49-F238E27FC236}">
                <a16:creationId xmlns="" xmlns:a16="http://schemas.microsoft.com/office/drawing/2014/main" id="{504CA627-1DBC-4421-AF8E-57FD0D37679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007" y="5200021"/>
            <a:ext cx="3052524" cy="516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D7E9ED09-E53C-4771-B9AC-9F0D472D1565}"/>
              </a:ext>
            </a:extLst>
          </p:cNvPr>
          <p:cNvSpPr txBox="1"/>
          <p:nvPr/>
        </p:nvSpPr>
        <p:spPr>
          <a:xfrm>
            <a:off x="3689231" y="253041"/>
            <a:ext cx="5158595"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The problem with Baldwin’s analysis of photo-essays in magazines is that his principal interest is in the texts since his dissertation is in the field English literature.</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In "Photography as Popular Culture" (</a:t>
            </a:r>
            <a:r>
              <a:rPr lang="en-CA" sz="1400" i="1" dirty="0">
                <a:solidFill>
                  <a:schemeClr val="tx1">
                    <a:lumMod val="95000"/>
                    <a:lumOff val="5000"/>
                  </a:schemeClr>
                </a:solidFill>
                <a:latin typeface="Calibri"/>
                <a:cs typeface="Calibri"/>
              </a:rPr>
              <a:t>Journal of the University Film Association</a:t>
            </a:r>
            <a:r>
              <a:rPr lang="en-CA" sz="1400" dirty="0">
                <a:solidFill>
                  <a:schemeClr val="tx1">
                    <a:lumMod val="95000"/>
                    <a:lumOff val="5000"/>
                  </a:schemeClr>
                </a:solidFill>
                <a:latin typeface="Calibri"/>
                <a:cs typeface="Calibri"/>
              </a:rPr>
              <a:t>, 30, no. 4: 15-20) , Jonathan Green considers the photo-essay </a:t>
            </a:r>
            <a:r>
              <a:rPr lang="en-CA" sz="1400" dirty="0">
                <a:solidFill>
                  <a:srgbClr val="FF0000"/>
                </a:solidFill>
                <a:latin typeface="Calibri"/>
                <a:cs typeface="Calibri"/>
              </a:rPr>
              <a:t>"as a device developed to guarantee the promotion of the proper image... The photo-essay represented the latest step in the journalistic and technological trend toward conveying and popularizing the news; of telling the story at a glance. The photographs invited viewers' attention and convinced them of the story's accuracy… Yet such a close relationship between words and images is tenuous at best. Headings and captions tend by their very nature to be simplistic and redundant. They communicate not so much by describing the picture as by identifying and confirming what the reader already knows… or what the editor thought they should know." </a:t>
            </a:r>
            <a:r>
              <a:rPr lang="en-US" sz="1400" dirty="0">
                <a:solidFill>
                  <a:srgbClr val="FF0000"/>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Green’s viewpoint is that  he photo essay reinforced the popular notion of photography as simplistic, immediate, dramatic and didactic, relegating photography's use to either the sensational or the pictorial.  In the hands of the popular photographer, photography's virtues are precisely its failures. In trying to come to grips with that world which photography could really touch, the photographic endeavor is reduced to a series of stirring and rhetorical moments. Realism is seen only as a repetition of those things already seen and known. The subjects are not things in themselves. Rather they are exaggerated and moralized political viewpoints.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anaka-life-3">
            <a:extLst>
              <a:ext uri="{FF2B5EF4-FFF2-40B4-BE49-F238E27FC236}">
                <a16:creationId xmlns="" xmlns:a16="http://schemas.microsoft.com/office/drawing/2014/main" id="{D90F4130-0C69-43F4-8D59-A2DF48DBD56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44683" y="404813"/>
            <a:ext cx="3520655" cy="5040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2">
            <a:extLst>
              <a:ext uri="{FF2B5EF4-FFF2-40B4-BE49-F238E27FC236}">
                <a16:creationId xmlns="" xmlns:a16="http://schemas.microsoft.com/office/drawing/2014/main" id="{A7672788-E5D3-4E09-AEFF-35F0BD3651FD}"/>
              </a:ext>
            </a:extLst>
          </p:cNvPr>
          <p:cNvSpPr>
            <a:spLocks noChangeArrowheads="1"/>
          </p:cNvSpPr>
          <p:nvPr/>
        </p:nvSpPr>
        <p:spPr bwMode="auto">
          <a:xfrm>
            <a:off x="941388" y="5503084"/>
            <a:ext cx="366733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Katherine A. </a:t>
            </a:r>
            <a:r>
              <a:rPr lang="en-CA" altLang="en-US" sz="1400" dirty="0">
                <a:latin typeface="Calibri"/>
                <a:cs typeface="Arial"/>
              </a:rPr>
              <a:t>Bussard</a:t>
            </a:r>
            <a:r>
              <a:rPr lang="en-CA" altLang="en-US" sz="1400" dirty="0">
                <a:latin typeface="Calibri"/>
                <a:cs typeface="Arial"/>
              </a:rPr>
              <a:t>, Kristen </a:t>
            </a:r>
            <a:r>
              <a:rPr lang="en-CA" altLang="en-US" sz="1400" dirty="0">
                <a:latin typeface="Calibri"/>
                <a:cs typeface="Arial"/>
              </a:rPr>
              <a:t>Gresh</a:t>
            </a:r>
            <a:r>
              <a:rPr lang="en-CA" altLang="en-US" sz="1400" dirty="0">
                <a:latin typeface="Calibri"/>
                <a:cs typeface="Arial"/>
              </a:rPr>
              <a:t>, and 11 other editors and contributors, </a:t>
            </a:r>
            <a:r>
              <a:rPr lang="en-CA" altLang="en-US" sz="1400" i="1" dirty="0">
                <a:latin typeface="Calibri"/>
                <a:cs typeface="Arial"/>
              </a:rPr>
              <a:t>LIFE Magazine and the Power of Photography (</a:t>
            </a:r>
            <a:r>
              <a:rPr lang="en-CA" altLang="en-US" sz="1400" dirty="0">
                <a:latin typeface="Calibri"/>
                <a:cs typeface="Arial"/>
              </a:rPr>
              <a:t>Princeton University Art Museum, 2020).</a:t>
            </a:r>
            <a:endParaRPr lang="en-CA" altLang="en-US" sz="1400" dirty="0"/>
          </a:p>
        </p:txBody>
      </p:sp>
      <p:sp>
        <p:nvSpPr>
          <p:cNvPr id="2" name="TextBox 1">
            <a:extLst>
              <a:ext uri="{FF2B5EF4-FFF2-40B4-BE49-F238E27FC236}">
                <a16:creationId xmlns="" xmlns:a16="http://schemas.microsoft.com/office/drawing/2014/main" id="{CA280C25-21B8-4897-AB5B-F328C2DC29C0}"/>
              </a:ext>
            </a:extLst>
          </p:cNvPr>
          <p:cNvSpPr txBox="1"/>
          <p:nvPr/>
        </p:nvSpPr>
        <p:spPr>
          <a:xfrm>
            <a:off x="5371381" y="1762664"/>
            <a:ext cx="2843841"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Green diminishes the value of the photo-essay and the contribution of the photographer. Others disagree with Green’s assessment. In LIFE</a:t>
            </a:r>
            <a:r>
              <a:rPr lang="en-CA" sz="1400" i="1" dirty="0">
                <a:latin typeface="Calibri"/>
                <a:cs typeface="Arial"/>
              </a:rPr>
              <a:t> Magazine and the Power of Photography </a:t>
            </a:r>
            <a:r>
              <a:rPr lang="en-CA" sz="1400" dirty="0">
                <a:latin typeface="Calibri"/>
                <a:cs typeface="Arial"/>
              </a:rPr>
              <a:t>the contributors emphasize that  the vast majority of the photographs printed and consumed in the United States appeared on the pages of illustrated magazines. The photography featured in </a:t>
            </a:r>
            <a:r>
              <a:rPr lang="en-CA" sz="1400" i="1" dirty="0">
                <a:latin typeface="Calibri"/>
                <a:cs typeface="Arial"/>
              </a:rPr>
              <a:t>Life </a:t>
            </a:r>
            <a:r>
              <a:rPr lang="en-CA" sz="1400" dirty="0">
                <a:latin typeface="Calibri"/>
                <a:cs typeface="Arial"/>
              </a:rPr>
              <a:t>magazine fundamentally shaped the modern idea of photography in the United States.</a:t>
            </a:r>
            <a:endParaRPr lang="en-US" sz="1400" dirty="0">
              <a:cs typeface="Aria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vie Theater With a Las Vegas Image">
            <a:extLst>
              <a:ext uri="{FF2B5EF4-FFF2-40B4-BE49-F238E27FC236}">
                <a16:creationId xmlns="" xmlns:a16="http://schemas.microsoft.com/office/drawing/2014/main" id="{E2BEF965-7E5A-4EB6-BAF2-A322C0F249B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92553" y="3639719"/>
            <a:ext cx="5151108" cy="2888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F1C878A9-FBA4-48B8-8B47-03DA1666E101}"/>
              </a:ext>
            </a:extLst>
          </p:cNvPr>
          <p:cNvSpPr txBox="1"/>
          <p:nvPr/>
        </p:nvSpPr>
        <p:spPr>
          <a:xfrm>
            <a:off x="195532" y="324929"/>
            <a:ext cx="875293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This next section is based on Baldwin’s appendix on films in his dissertation.</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He writes: </a:t>
            </a:r>
            <a:r>
              <a:rPr lang="en-CA" sz="1400" dirty="0">
                <a:solidFill>
                  <a:srgbClr val="FF0000"/>
                </a:solidFill>
                <a:latin typeface="Calibri"/>
                <a:cs typeface="Calibri"/>
              </a:rPr>
              <a:t>"Film has been an important medium when it comes to depicting the city in American popular culture. What film provides is a visual depiction of Las Vegas which serves as another type of commentary on the city. Of the one hundred or so films which deal with Las Vegas, only a few are of major importance in expressing aspects of the city through the visual medium; many films use the city merely as a backdrop, as Las Vegas provides a 'set' unlike any other place and thus provides a great deal of color, activity, and interest for the filmmaker to capture. </a:t>
            </a:r>
            <a:r>
              <a:rPr lang="en-US" sz="1400" dirty="0">
                <a:solidFill>
                  <a:srgbClr val="FF0000"/>
                </a:solidFill>
                <a:latin typeface="Calibri"/>
                <a:cs typeface="Calibri"/>
              </a:rPr>
              <a:t>​</a:t>
            </a:r>
          </a:p>
          <a:p>
            <a:r>
              <a:rPr lang="en-CA" sz="1400" dirty="0">
                <a:solidFill>
                  <a:srgbClr val="FF0000"/>
                </a:solidFill>
                <a:latin typeface="Calibri"/>
                <a:cs typeface="Calibri"/>
              </a:rPr>
              <a:t>​</a:t>
            </a:r>
          </a:p>
          <a:p>
            <a:r>
              <a:rPr lang="en-CA" sz="1400" dirty="0">
                <a:solidFill>
                  <a:srgbClr val="FF0000"/>
                </a:solidFill>
                <a:latin typeface="Calibri"/>
                <a:cs typeface="Calibri"/>
              </a:rPr>
              <a:t>Each decade brings more films set</a:t>
            </a:r>
            <a:r>
              <a:rPr lang="en-CA" sz="1400" b="1" i="1" dirty="0">
                <a:solidFill>
                  <a:srgbClr val="FF0000"/>
                </a:solidFill>
                <a:latin typeface="Arial"/>
                <a:cs typeface="Arial"/>
              </a:rPr>
              <a:t>—</a:t>
            </a:r>
            <a:r>
              <a:rPr lang="en-CA" sz="1400" dirty="0">
                <a:solidFill>
                  <a:srgbClr val="FF0000"/>
                </a:solidFill>
                <a:latin typeface="Calibri"/>
                <a:cs typeface="Calibri"/>
              </a:rPr>
              <a:t>either in whole or in part</a:t>
            </a:r>
            <a:r>
              <a:rPr lang="en-CA" sz="1400" b="1" i="1" dirty="0">
                <a:solidFill>
                  <a:srgbClr val="FF0000"/>
                </a:solidFill>
                <a:latin typeface="Arial"/>
                <a:cs typeface="Arial"/>
              </a:rPr>
              <a:t>—</a:t>
            </a:r>
            <a:r>
              <a:rPr lang="en-CA" sz="1400" dirty="0">
                <a:solidFill>
                  <a:srgbClr val="FF0000"/>
                </a:solidFill>
                <a:latin typeface="Calibri"/>
                <a:cs typeface="Calibri"/>
              </a:rPr>
              <a:t>in Las Vegas, or which involve the city in some other important way. Like New York and Los Angeles, Las Vegas is a popular urban setting for films; unlike most films set in those East and West Coast capitals, though, Las Vegas films rarely depict actual residents or long-time inhabitants. The city is usually treated as a tourist destination so that people have to go out of their way in order to get there, and this aspect of Las Vegas as either a destination or a way station makes the city particularly suitable for whatever kind of symbolic reflection of American society is required for the film."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1">
            <a:extLst>
              <a:ext uri="{FF2B5EF4-FFF2-40B4-BE49-F238E27FC236}">
                <a16:creationId xmlns="" xmlns:a16="http://schemas.microsoft.com/office/drawing/2014/main" id="{ABD76301-4B6A-47A2-B061-1082CE850189}"/>
              </a:ext>
            </a:extLst>
          </p:cNvPr>
          <p:cNvSpPr>
            <a:spLocks noChangeArrowheads="1"/>
          </p:cNvSpPr>
          <p:nvPr/>
        </p:nvSpPr>
        <p:spPr bwMode="auto">
          <a:xfrm>
            <a:off x="0" y="3082925"/>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4000" dirty="0">
                <a:solidFill>
                  <a:srgbClr val="FFFFFF"/>
                </a:solidFill>
                <a:latin typeface="Calibri"/>
                <a:cs typeface="Arial"/>
              </a:rPr>
              <a:t>LAS VEGAS IN POPULAR MAGAZINES</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 xmlns:a16="http://schemas.microsoft.com/office/drawing/2014/main" id="{15FF2CA8-BAB5-45C6-8370-CABFAE548E3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6982" y="2719808"/>
            <a:ext cx="7850038" cy="3858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E7959033-FEBF-4101-9E9E-B77A0306F266}"/>
              </a:ext>
            </a:extLst>
          </p:cNvPr>
          <p:cNvSpPr txBox="1"/>
          <p:nvPr/>
        </p:nvSpPr>
        <p:spPr>
          <a:xfrm>
            <a:off x="267419" y="267419"/>
            <a:ext cx="86235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Baldwin examines the depiction of Las Vegas in films according to different categories, depending on how the city is used in each work.</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These themes include:</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apocalyptic destruction of the city as punishment for its transgressions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satirical exposure of Las Vegas (and American) values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temptation of big money; power and organized crime</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desire to escape from reality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use of gambling as the effect of greed on the human spirit;  a metaphor for chance; to enhance a sense of self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The portrayal of Las Vegas as the city most representative of the American  dream</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1">
            <a:extLst>
              <a:ext uri="{FF2B5EF4-FFF2-40B4-BE49-F238E27FC236}">
                <a16:creationId xmlns="" xmlns:a16="http://schemas.microsoft.com/office/drawing/2014/main" id="{07EA481E-1E95-4B7D-AB8F-CB9B4C8C31FD}"/>
              </a:ext>
            </a:extLst>
          </p:cNvPr>
          <p:cNvSpPr>
            <a:spLocks noChangeArrowheads="1"/>
          </p:cNvSpPr>
          <p:nvPr/>
        </p:nvSpPr>
        <p:spPr bwMode="auto">
          <a:xfrm>
            <a:off x="1086509" y="3072322"/>
            <a:ext cx="69769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4000" dirty="0">
                <a:solidFill>
                  <a:srgbClr val="FFFFFF"/>
                </a:solidFill>
                <a:latin typeface="Calibri"/>
                <a:cs typeface="Arial"/>
              </a:rPr>
              <a:t>LAS VEGAS AND POPULAR FILMS</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a:extLst>
              <a:ext uri="{FF2B5EF4-FFF2-40B4-BE49-F238E27FC236}">
                <a16:creationId xmlns="" xmlns:a16="http://schemas.microsoft.com/office/drawing/2014/main" id="{32A7ED21-1930-4960-955D-9284E8D2F0E8}"/>
              </a:ext>
            </a:extLst>
          </p:cNvPr>
          <p:cNvSpPr>
            <a:spLocks noChangeArrowheads="1"/>
          </p:cNvSpPr>
          <p:nvPr/>
        </p:nvSpPr>
        <p:spPr bwMode="auto">
          <a:xfrm>
            <a:off x="-5900" y="2870080"/>
            <a:ext cx="91499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The apocalyptic destruction of the city </a:t>
            </a:r>
            <a:endParaRPr lang="en-US" b="1" dirty="0"/>
          </a:p>
          <a:p>
            <a:pPr algn="ctr"/>
            <a:r>
              <a:rPr lang="en-CA" altLang="en-US" sz="2800" b="1" dirty="0">
                <a:latin typeface="Calibri"/>
                <a:cs typeface="Arial"/>
              </a:rPr>
              <a:t>as punishment for its transgressions</a:t>
            </a:r>
            <a:endParaRPr lang="en-US"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gstatic.com/tv/thumb/movieposters/2536/p2536_p_v8_aa.jpg">
            <a:extLst>
              <a:ext uri="{FF2B5EF4-FFF2-40B4-BE49-F238E27FC236}">
                <a16:creationId xmlns="" xmlns:a16="http://schemas.microsoft.com/office/drawing/2014/main" id="{EA1C0924-160B-4AF9-84E3-F984248621FF}"/>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581" t="1970" r="3704" b="2217"/>
          <a:stretch/>
        </p:blipFill>
        <p:spPr bwMode="auto">
          <a:xfrm>
            <a:off x="404219" y="577582"/>
            <a:ext cx="3016571" cy="472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39" name="Picture 4" descr="https://horrorpediadotcom.files.wordpress.com/2013/06/a2.jpg">
            <a:extLst>
              <a:ext uri="{FF2B5EF4-FFF2-40B4-BE49-F238E27FC236}">
                <a16:creationId xmlns="" xmlns:a16="http://schemas.microsoft.com/office/drawing/2014/main" id="{045314D4-25D4-48EA-B7E3-271A68079A78}"/>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609" r="1718"/>
          <a:stretch/>
        </p:blipFill>
        <p:spPr bwMode="auto">
          <a:xfrm>
            <a:off x="3579514" y="261039"/>
            <a:ext cx="3486723" cy="273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0" name="Picture 6" descr="https://i.ytimg.com/vi/15UDhaynci4/maxresdefault.jpg">
            <a:extLst>
              <a:ext uri="{FF2B5EF4-FFF2-40B4-BE49-F238E27FC236}">
                <a16:creationId xmlns="" xmlns:a16="http://schemas.microsoft.com/office/drawing/2014/main" id="{9C4BF86A-D89C-4FDE-A50B-01984B208F8B}"/>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73971" y="3099489"/>
            <a:ext cx="3960364" cy="2225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1" name="Rectangle 4">
            <a:extLst>
              <a:ext uri="{FF2B5EF4-FFF2-40B4-BE49-F238E27FC236}">
                <a16:creationId xmlns="" xmlns:a16="http://schemas.microsoft.com/office/drawing/2014/main" id="{C52997F1-F494-4E2B-8B13-F5808FD13EC6}"/>
              </a:ext>
            </a:extLst>
          </p:cNvPr>
          <p:cNvSpPr>
            <a:spLocks noChangeArrowheads="1"/>
          </p:cNvSpPr>
          <p:nvPr/>
        </p:nvSpPr>
        <p:spPr bwMode="auto">
          <a:xfrm>
            <a:off x="323850" y="260350"/>
            <a:ext cx="26837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The Amazing Colossal Man, </a:t>
            </a:r>
            <a:r>
              <a:rPr lang="en-CA" altLang="en-US" sz="1400" b="1" dirty="0">
                <a:latin typeface="Calibri"/>
                <a:cs typeface="Arial"/>
              </a:rPr>
              <a:t>1957.</a:t>
            </a:r>
          </a:p>
        </p:txBody>
      </p:sp>
      <p:sp>
        <p:nvSpPr>
          <p:cNvPr id="2" name="TextBox 1">
            <a:extLst>
              <a:ext uri="{FF2B5EF4-FFF2-40B4-BE49-F238E27FC236}">
                <a16:creationId xmlns="" xmlns:a16="http://schemas.microsoft.com/office/drawing/2014/main" id="{AAE91D60-7AFC-4A38-9179-3E287E115D69}"/>
              </a:ext>
            </a:extLst>
          </p:cNvPr>
          <p:cNvSpPr txBox="1"/>
          <p:nvPr/>
        </p:nvSpPr>
        <p:spPr>
          <a:xfrm>
            <a:off x="238665" y="5428890"/>
            <a:ext cx="866667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In </a:t>
            </a:r>
            <a:r>
              <a:rPr lang="en-CA" sz="1400" i="1" dirty="0">
                <a:latin typeface="Calibri"/>
                <a:cs typeface="Arial"/>
              </a:rPr>
              <a:t>The Amazing Colossal Man</a:t>
            </a:r>
            <a:r>
              <a:rPr lang="en-CA" sz="1400" dirty="0">
                <a:latin typeface="Calibri"/>
                <a:cs typeface="Arial"/>
              </a:rPr>
              <a:t> (1957)  a military officer survives a nuclear blast, only to begin to uncontrollably grow into an increasingly unstable giant.  It is not the obvious theme but it is significant: Las Vegas is turning into another Disneyland. The instant gratification on which the city was built reduces all of us to big children, demanding that our every need be taken care of regardless of the destruction that this may cause to us or to our surroundings. The satire exists in the mind of the observer and may not be a result of the filmmakers' intentions.</a:t>
            </a:r>
            <a:endParaRPr lang="en-US" sz="1400" dirty="0">
              <a:cs typeface="Aria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https://images-na.ssl-images-amazon.com/images/I/71xS3NHKrNL._SY679_.jpg">
            <a:extLst>
              <a:ext uri="{FF2B5EF4-FFF2-40B4-BE49-F238E27FC236}">
                <a16:creationId xmlns="" xmlns:a16="http://schemas.microsoft.com/office/drawing/2014/main" id="{CE5339BE-B248-4EAE-8748-29875995568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9665" y="648987"/>
            <a:ext cx="4150565" cy="5863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3" name="Rectangle 3">
            <a:extLst>
              <a:ext uri="{FF2B5EF4-FFF2-40B4-BE49-F238E27FC236}">
                <a16:creationId xmlns="" xmlns:a16="http://schemas.microsoft.com/office/drawing/2014/main" id="{4C6131B1-D0F8-4117-9360-578F390AF56C}"/>
              </a:ext>
            </a:extLst>
          </p:cNvPr>
          <p:cNvSpPr>
            <a:spLocks noChangeArrowheads="1"/>
          </p:cNvSpPr>
          <p:nvPr/>
        </p:nvSpPr>
        <p:spPr bwMode="auto">
          <a:xfrm>
            <a:off x="405142" y="342780"/>
            <a:ext cx="2378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Desert Bloom,</a:t>
            </a:r>
            <a:r>
              <a:rPr lang="en-CA" altLang="en-US" sz="1400" b="1" dirty="0">
                <a:latin typeface="Calibri"/>
                <a:cs typeface="Arial"/>
              </a:rPr>
              <a:t> 1986. </a:t>
            </a:r>
            <a:endParaRPr lang="en-CA" altLang="en-US" b="1" dirty="0"/>
          </a:p>
        </p:txBody>
      </p:sp>
      <p:sp>
        <p:nvSpPr>
          <p:cNvPr id="2" name="TextBox 1">
            <a:extLst>
              <a:ext uri="{FF2B5EF4-FFF2-40B4-BE49-F238E27FC236}">
                <a16:creationId xmlns="" xmlns:a16="http://schemas.microsoft.com/office/drawing/2014/main" id="{03C0C7B0-0F7F-4FEA-B18A-1738A4397E7F}"/>
              </a:ext>
            </a:extLst>
          </p:cNvPr>
          <p:cNvSpPr txBox="1"/>
          <p:nvPr/>
        </p:nvSpPr>
        <p:spPr>
          <a:xfrm>
            <a:off x="4954438" y="1978325"/>
            <a:ext cx="3792747"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In the decade of the 1980s, the development and testing of atomic weapons was exploited by Hollywood in a different way. </a:t>
            </a:r>
            <a:r>
              <a:rPr lang="en-CA" sz="1400" i="1" dirty="0">
                <a:latin typeface="Calibri"/>
                <a:cs typeface="Arial"/>
              </a:rPr>
              <a:t>Desert Bloom</a:t>
            </a:r>
            <a:r>
              <a:rPr lang="en-CA" sz="1400" dirty="0">
                <a:latin typeface="Calibri"/>
                <a:cs typeface="Arial"/>
              </a:rPr>
              <a:t> (1986) used the bomb as a dramatic device to illustrate tensions within a family. Set in 1950, against the mystery and suspense surrounding early nuclear testing in Nevada, the film was sponsored by the Sundance Institute, an organization founded by Robert Redford to encourage young film directors. The delicate relationship between Jack, his wife, and his stepdaughter Rose is unbalanced by the arrival of his sister-in-law, the glamorous Starr. </a:t>
            </a:r>
            <a:endParaRPr lang="en-US" sz="1400" dirty="0">
              <a:cs typeface="Aria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www.movieposter.com/posters/archive/main/114/MPW-57385">
            <a:extLst>
              <a:ext uri="{FF2B5EF4-FFF2-40B4-BE49-F238E27FC236}">
                <a16:creationId xmlns="" xmlns:a16="http://schemas.microsoft.com/office/drawing/2014/main" id="{528721C6-CB58-46BE-91CE-153738D6E69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07607" y="799980"/>
            <a:ext cx="4295475" cy="51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Rectangle 3">
            <a:extLst>
              <a:ext uri="{FF2B5EF4-FFF2-40B4-BE49-F238E27FC236}">
                <a16:creationId xmlns="" xmlns:a16="http://schemas.microsoft.com/office/drawing/2014/main" id="{53C929D8-18A4-4FD4-B07C-E69CDFE2BA92}"/>
              </a:ext>
            </a:extLst>
          </p:cNvPr>
          <p:cNvSpPr>
            <a:spLocks noChangeArrowheads="1"/>
          </p:cNvSpPr>
          <p:nvPr/>
        </p:nvSpPr>
        <p:spPr bwMode="auto">
          <a:xfrm>
            <a:off x="1187450" y="5445125"/>
            <a:ext cx="23780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dirty="0"/>
          </a:p>
          <a:p>
            <a:pPr eaLnBrk="1" hangingPunct="1"/>
            <a:endParaRPr lang="en-CA" altLang="en-US" dirty="0"/>
          </a:p>
        </p:txBody>
      </p:sp>
      <p:sp>
        <p:nvSpPr>
          <p:cNvPr id="2" name="TextBox 1">
            <a:extLst>
              <a:ext uri="{FF2B5EF4-FFF2-40B4-BE49-F238E27FC236}">
                <a16:creationId xmlns="" xmlns:a16="http://schemas.microsoft.com/office/drawing/2014/main" id="{E11A57F0-740A-4440-B698-FA45BDFA8976}"/>
              </a:ext>
            </a:extLst>
          </p:cNvPr>
          <p:cNvSpPr txBox="1"/>
          <p:nvPr/>
        </p:nvSpPr>
        <p:spPr>
          <a:xfrm>
            <a:off x="554965" y="799381"/>
            <a:ext cx="258504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Pressure builds as Jack lusts after Starr and unsuccessfully tries to contain his own volatility. Rose, an adolescent on the verge of self-discovery, idolizes her dazzling aunt. When Rose discovers her stepfather's attraction to Starr, the explosion is sparked, given dramatic emphasis by the atomic blast. Vincent Canby of the New York Times wrote, </a:t>
            </a:r>
            <a:r>
              <a:rPr lang="en-CA" sz="1400" dirty="0">
                <a:solidFill>
                  <a:srgbClr val="FF0000"/>
                </a:solidFill>
                <a:latin typeface="Calibri"/>
                <a:cs typeface="Arial"/>
              </a:rPr>
              <a:t>"</a:t>
            </a:r>
            <a:r>
              <a:rPr lang="en-CA" sz="1400" i="1" dirty="0">
                <a:solidFill>
                  <a:srgbClr val="FF0000"/>
                </a:solidFill>
                <a:latin typeface="Calibri"/>
                <a:cs typeface="Arial"/>
              </a:rPr>
              <a:t>Desert Bloom</a:t>
            </a:r>
            <a:r>
              <a:rPr lang="en-CA" sz="1400" dirty="0">
                <a:solidFill>
                  <a:srgbClr val="FF0000"/>
                </a:solidFill>
                <a:latin typeface="Calibri"/>
                <a:cs typeface="Arial"/>
              </a:rPr>
              <a:t> is the sort of movie in which the characters attain a new plateau of understanding just as that first, shimmering mushroom cloud is rising beyond the horizon, lighted by the early morning sun. As the reunited family watches the mushroom cloud, the viewer wonders if all will go on as before, or if Pandora's Box has indeed been opened."</a:t>
            </a:r>
            <a:endParaRPr lang="en-US" sz="1400" dirty="0">
              <a:solidFill>
                <a:srgbClr val="FF0000"/>
              </a:solidFill>
              <a:cs typeface="Arial"/>
            </a:endParaRPr>
          </a:p>
        </p:txBody>
      </p:sp>
      <p:sp>
        <p:nvSpPr>
          <p:cNvPr id="3" name="Rectangle 3">
            <a:extLst>
              <a:ext uri="{FF2B5EF4-FFF2-40B4-BE49-F238E27FC236}">
                <a16:creationId xmlns="" xmlns:a16="http://schemas.microsoft.com/office/drawing/2014/main" id="{9DA95994-D30F-463F-BED8-127517D3C05C}"/>
              </a:ext>
            </a:extLst>
          </p:cNvPr>
          <p:cNvSpPr>
            <a:spLocks noChangeArrowheads="1"/>
          </p:cNvSpPr>
          <p:nvPr/>
        </p:nvSpPr>
        <p:spPr bwMode="auto">
          <a:xfrm>
            <a:off x="4304042" y="5943480"/>
            <a:ext cx="2378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Desert Bloom,</a:t>
            </a:r>
            <a:r>
              <a:rPr lang="en-CA" altLang="en-US" sz="1400" dirty="0">
                <a:latin typeface="Calibri"/>
                <a:cs typeface="Arial"/>
              </a:rPr>
              <a:t> 1986. </a:t>
            </a:r>
            <a:endParaRPr lang="en-CA" alt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iscfc.files.wordpress.com/2015/08/vern6.jpg">
            <a:extLst>
              <a:ext uri="{FF2B5EF4-FFF2-40B4-BE49-F238E27FC236}">
                <a16:creationId xmlns="" xmlns:a16="http://schemas.microsoft.com/office/drawing/2014/main" id="{C6DF25A6-A809-49BA-8FE5-3581F3445CF0}"/>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961" t="1970" r="3289" b="985"/>
          <a:stretch/>
        </p:blipFill>
        <p:spPr bwMode="auto">
          <a:xfrm>
            <a:off x="4270078" y="664326"/>
            <a:ext cx="4213188" cy="5830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1" name="Rectangle 2">
            <a:extLst>
              <a:ext uri="{FF2B5EF4-FFF2-40B4-BE49-F238E27FC236}">
                <a16:creationId xmlns="" xmlns:a16="http://schemas.microsoft.com/office/drawing/2014/main" id="{C47EDF25-EFA8-4EF5-8563-A685710548CE}"/>
              </a:ext>
            </a:extLst>
          </p:cNvPr>
          <p:cNvSpPr>
            <a:spLocks noChangeArrowheads="1"/>
          </p:cNvSpPr>
          <p:nvPr/>
        </p:nvSpPr>
        <p:spPr bwMode="auto">
          <a:xfrm>
            <a:off x="4267021" y="356499"/>
            <a:ext cx="160608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Cherry 2000,</a:t>
            </a:r>
            <a:r>
              <a:rPr lang="en-CA" altLang="en-US" sz="1400" b="1" dirty="0">
                <a:latin typeface="Calibri"/>
                <a:cs typeface="Arial"/>
              </a:rPr>
              <a:t> 1988.</a:t>
            </a:r>
          </a:p>
        </p:txBody>
      </p:sp>
      <p:sp>
        <p:nvSpPr>
          <p:cNvPr id="3" name="TextBox 2">
            <a:extLst>
              <a:ext uri="{FF2B5EF4-FFF2-40B4-BE49-F238E27FC236}">
                <a16:creationId xmlns="" xmlns:a16="http://schemas.microsoft.com/office/drawing/2014/main" id="{97B19AF7-BDB7-4291-880E-BB68A78C6110}"/>
              </a:ext>
            </a:extLst>
          </p:cNvPr>
          <p:cNvSpPr txBox="1"/>
          <p:nvPr/>
        </p:nvSpPr>
        <p:spPr>
          <a:xfrm>
            <a:off x="655608" y="1547004"/>
            <a:ext cx="304512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With the revival of concern about nuclear testing and nuclear war in the 1980s, a number of films have appeared that envision a post-nuclear-holocaust world. One of these,</a:t>
            </a:r>
            <a:r>
              <a:rPr lang="en-CA" sz="1400" i="1" dirty="0">
                <a:latin typeface="Calibri"/>
                <a:cs typeface="Arial"/>
              </a:rPr>
              <a:t> Cherry 2000 </a:t>
            </a:r>
            <a:r>
              <a:rPr lang="en-CA" sz="1400" dirty="0">
                <a:latin typeface="Calibri"/>
                <a:cs typeface="Arial"/>
              </a:rPr>
              <a:t>(1988), was filmed in various locations around southern Nevada. It was never released nationally and played only exceptionally limited runs in selected markets. Still, it contained intriguing references to Las Vegas. In this futuristic world, relations between men and women are so strained as to require elaborate contracts as preliminaries for the slightest of social contacts. It is much easier simply to purchase a robot. </a:t>
            </a:r>
            <a:endParaRPr lang="en-US" sz="1400" dirty="0">
              <a:cs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 xmlns:a16="http://schemas.microsoft.com/office/drawing/2014/main" id="{A984B6D0-B201-4C1F-B130-39537F6B0D29}"/>
              </a:ext>
            </a:extLst>
          </p:cNvPr>
          <p:cNvSpPr>
            <a:spLocks noChangeArrowheads="1"/>
          </p:cNvSpPr>
          <p:nvPr/>
        </p:nvSpPr>
        <p:spPr bwMode="auto">
          <a:xfrm>
            <a:off x="1822869" y="6351857"/>
            <a:ext cx="1593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Cherry 2000, </a:t>
            </a:r>
            <a:r>
              <a:rPr lang="en-CA" altLang="en-US" sz="1400" dirty="0">
                <a:latin typeface="Calibri"/>
                <a:cs typeface="Arial"/>
              </a:rPr>
              <a:t>1988.</a:t>
            </a:r>
          </a:p>
        </p:txBody>
      </p:sp>
      <p:pic>
        <p:nvPicPr>
          <p:cNvPr id="69635" name="Picture 4" descr="http://cdn1.sciencefiction.com/wp-content/uploads/2017/10/cherry-2000-1.jpg">
            <a:extLst>
              <a:ext uri="{FF2B5EF4-FFF2-40B4-BE49-F238E27FC236}">
                <a16:creationId xmlns="" xmlns:a16="http://schemas.microsoft.com/office/drawing/2014/main" id="{E3CFBEDF-E371-463E-B153-FF6362BEE8C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19365" y="3224901"/>
            <a:ext cx="5517432" cy="3111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E5ECA3FB-D170-4ED3-B230-69E04427C460}"/>
              </a:ext>
            </a:extLst>
          </p:cNvPr>
          <p:cNvSpPr txBox="1"/>
          <p:nvPr/>
        </p:nvSpPr>
        <p:spPr>
          <a:xfrm>
            <a:off x="396815" y="209909"/>
            <a:ext cx="8350369"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With the revival of concern about nuclear testing and nuclear war in the 1980s, a number of films have appeared that envision a post-nuclear-holocaust world. One of these, </a:t>
            </a:r>
            <a:r>
              <a:rPr lang="en-CA" sz="1400" i="1" dirty="0">
                <a:latin typeface="Calibri"/>
                <a:cs typeface="Arial"/>
              </a:rPr>
              <a:t>Cherry 2000</a:t>
            </a:r>
            <a:r>
              <a:rPr lang="en-CA" sz="1400" dirty="0">
                <a:latin typeface="Calibri"/>
                <a:cs typeface="Arial"/>
              </a:rPr>
              <a:t> (1988), was filmed in various locations around southern Nevada. It was never released nationally and played only exceptionally limited runs in selected markets. Still, it contained intriguing references to Las Vegas. In this futuristic world, relations between men and women are so strained as to require elaborate contracts as preliminaries for the slightest of social contacts. It is much easier simply to purchase a robot. Unfortunately for our hero, Sam Treadwell, his android suffers a short circuit. While he has the computer chip containing the memory, the only replacement bodies are in the robot graveyard, located in what was once Las Vegas, now Sector 7. Seeking the best tracker available to lead him through this dangerous  wilderness, he hires E. Johnson (Melanie Griffith), a very human female, with predictable results. What is interesting about this film is the scene of a devastated Las Vegas, now overrun by desert, with only a few neon signs remaining. While a low-budget feature such as this generally does not have any deep message, perhaps one might comment on the appropriateness of Las Vegas as the storage depot for glamorous and sexy yet artificial women.</a:t>
            </a:r>
            <a:endParaRPr lang="en-US" sz="1400" dirty="0">
              <a:cs typeface="Aria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Matthew Broderick as David Lightman and Ally Sheedy as Jennifer Mack in the 1983 film WarGames">
            <a:extLst>
              <a:ext uri="{FF2B5EF4-FFF2-40B4-BE49-F238E27FC236}">
                <a16:creationId xmlns="" xmlns:a16="http://schemas.microsoft.com/office/drawing/2014/main" id="{033BACDC-1733-4132-9502-57B3CC8531A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9069" y="719737"/>
            <a:ext cx="6625894" cy="415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a:extLst>
              <a:ext uri="{FF2B5EF4-FFF2-40B4-BE49-F238E27FC236}">
                <a16:creationId xmlns="" xmlns:a16="http://schemas.microsoft.com/office/drawing/2014/main" id="{503E308C-6788-47D1-8014-CA940F13A507}"/>
              </a:ext>
            </a:extLst>
          </p:cNvPr>
          <p:cNvSpPr>
            <a:spLocks noChangeArrowheads="1"/>
          </p:cNvSpPr>
          <p:nvPr/>
        </p:nvSpPr>
        <p:spPr bwMode="auto">
          <a:xfrm>
            <a:off x="1265447" y="404842"/>
            <a:ext cx="43561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War Games</a:t>
            </a:r>
            <a:r>
              <a:rPr lang="en-CA" altLang="en-US" sz="1400" b="1" dirty="0">
                <a:latin typeface="Calibri"/>
                <a:cs typeface="Arial"/>
              </a:rPr>
              <a:t>. Dir. John Badham. MGM, 1983.</a:t>
            </a:r>
            <a:endParaRPr lang="en-CA" altLang="en-US" sz="1400" dirty="0">
              <a:latin typeface="Calibri"/>
              <a:cs typeface="Arial"/>
            </a:endParaRPr>
          </a:p>
        </p:txBody>
      </p:sp>
      <p:sp>
        <p:nvSpPr>
          <p:cNvPr id="2" name="TextBox 1">
            <a:extLst>
              <a:ext uri="{FF2B5EF4-FFF2-40B4-BE49-F238E27FC236}">
                <a16:creationId xmlns="" xmlns:a16="http://schemas.microsoft.com/office/drawing/2014/main" id="{89092981-B448-435A-8B55-AD938421A69D}"/>
              </a:ext>
            </a:extLst>
          </p:cNvPr>
          <p:cNvSpPr txBox="1"/>
          <p:nvPr/>
        </p:nvSpPr>
        <p:spPr>
          <a:xfrm>
            <a:off x="439948" y="5069457"/>
            <a:ext cx="827848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impulse to destroy Las Vegas is one of the responses that filmmakers have had to this desert city. Las Vegas holds an attraction for some artists as a place where destruction on a Biblical or apocalyptic scale can take place. At the beginning of the film</a:t>
            </a:r>
            <a:r>
              <a:rPr lang="en-CA" sz="1400" b="1" dirty="0">
                <a:latin typeface="Calibri"/>
                <a:cs typeface="Arial"/>
              </a:rPr>
              <a:t> </a:t>
            </a:r>
            <a:r>
              <a:rPr lang="en-CA" sz="1400" dirty="0">
                <a:latin typeface="Calibri"/>
                <a:cs typeface="Arial"/>
              </a:rPr>
              <a:t>War Games the teenagers played by Ally Sheedy and Matthew Broderick are trying to think of a city which would be a suitable target to begin their game of global thermonuclear war. </a:t>
            </a:r>
            <a:r>
              <a:rPr lang="en-CA" sz="1400" dirty="0">
                <a:solidFill>
                  <a:srgbClr val="FF0000"/>
                </a:solidFill>
                <a:latin typeface="Calibri"/>
                <a:cs typeface="Arial"/>
              </a:rPr>
              <a:t>"Who should we nuke first?"</a:t>
            </a:r>
            <a:r>
              <a:rPr lang="en-CA" sz="1400" dirty="0">
                <a:latin typeface="Calibri"/>
                <a:cs typeface="Arial"/>
              </a:rPr>
              <a:t> asks Broderick, and it takes only a second before Sheedy gleefully answers, </a:t>
            </a:r>
            <a:r>
              <a:rPr lang="en-CA" sz="1400" dirty="0">
                <a:solidFill>
                  <a:srgbClr val="FF0000"/>
                </a:solidFill>
                <a:latin typeface="Calibri"/>
                <a:cs typeface="Arial"/>
              </a:rPr>
              <a:t>"How about Las Vegas?" "Las Vegas? Great,"</a:t>
            </a:r>
            <a:r>
              <a:rPr lang="en-CA" sz="1400" dirty="0">
                <a:latin typeface="Calibri"/>
                <a:cs typeface="Arial"/>
              </a:rPr>
              <a:t> replies Broderick, as they both smile and laugh.</a:t>
            </a:r>
            <a:endParaRPr lang="en-US" sz="1400" dirty="0">
              <a:cs typeface="Aria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https://i.ytimg.com/vi/uCWKZWieMSY/maxresdefault.jpg">
            <a:extLst>
              <a:ext uri="{FF2B5EF4-FFF2-40B4-BE49-F238E27FC236}">
                <a16:creationId xmlns="" xmlns:a16="http://schemas.microsoft.com/office/drawing/2014/main" id="{98996620-4145-4151-9A85-1C5F232C358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00227" y="703532"/>
            <a:ext cx="6953250"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a:extLst>
              <a:ext uri="{FF2B5EF4-FFF2-40B4-BE49-F238E27FC236}">
                <a16:creationId xmlns="" xmlns:a16="http://schemas.microsoft.com/office/drawing/2014/main" id="{74B137EA-13CC-4BE5-B571-BEEE3A077451}"/>
              </a:ext>
            </a:extLst>
          </p:cNvPr>
          <p:cNvSpPr>
            <a:spLocks noChangeArrowheads="1"/>
          </p:cNvSpPr>
          <p:nvPr/>
        </p:nvSpPr>
        <p:spPr bwMode="auto">
          <a:xfrm>
            <a:off x="1107297" y="4617408"/>
            <a:ext cx="43561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War Games</a:t>
            </a:r>
            <a:r>
              <a:rPr lang="en-CA" altLang="en-US" sz="1400" dirty="0">
                <a:latin typeface="Calibri"/>
                <a:cs typeface="Arial"/>
              </a:rPr>
              <a:t>. Dir. John Badham. MGM, 1983</a:t>
            </a:r>
            <a:r>
              <a:rPr lang="en-CA" altLang="en-US" sz="1400" b="1" dirty="0">
                <a:latin typeface="Calibri"/>
                <a:cs typeface="Arial"/>
              </a:rPr>
              <a:t>.</a:t>
            </a:r>
            <a:endParaRPr lang="en-CA" altLang="en-US" sz="1400" dirty="0">
              <a:latin typeface="Calibri"/>
              <a:cs typeface="Arial"/>
            </a:endParaRPr>
          </a:p>
        </p:txBody>
      </p:sp>
      <p:sp>
        <p:nvSpPr>
          <p:cNvPr id="2" name="TextBox 1">
            <a:extLst>
              <a:ext uri="{FF2B5EF4-FFF2-40B4-BE49-F238E27FC236}">
                <a16:creationId xmlns="" xmlns:a16="http://schemas.microsoft.com/office/drawing/2014/main" id="{571C392F-A472-410D-93F4-FB5E6B152D3B}"/>
              </a:ext>
            </a:extLst>
          </p:cNvPr>
          <p:cNvSpPr txBox="1"/>
          <p:nvPr/>
        </p:nvSpPr>
        <p:spPr>
          <a:xfrm>
            <a:off x="368061" y="5126966"/>
            <a:ext cx="840787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implication, of course, is that Las Vegas is a perfect place to attack with nuclear bombs, and that anyone</a:t>
            </a:r>
            <a:r>
              <a:rPr lang="en-CA" sz="1400" b="1" i="1" dirty="0">
                <a:latin typeface="Arial"/>
                <a:cs typeface="Arial"/>
              </a:rPr>
              <a:t>—</a:t>
            </a:r>
            <a:r>
              <a:rPr lang="en-CA" sz="1400" dirty="0">
                <a:latin typeface="Calibri"/>
                <a:cs typeface="Arial"/>
              </a:rPr>
              <a:t>even a teenager</a:t>
            </a:r>
            <a:r>
              <a:rPr lang="en-CA" sz="1400" b="1" i="1" dirty="0">
                <a:latin typeface="Arial"/>
                <a:cs typeface="Arial"/>
              </a:rPr>
              <a:t>—</a:t>
            </a:r>
            <a:r>
              <a:rPr lang="en-CA" sz="1400" dirty="0">
                <a:latin typeface="Calibri"/>
                <a:cs typeface="Arial"/>
              </a:rPr>
              <a:t>would recognize that it is only fitting this should be so. What is interesting in this brief exchange is the unspoken feeling, which the audience is expected to recognize and to share with the characters, that Las Vegas should be wiped off the face of the earth.</a:t>
            </a:r>
            <a:r>
              <a:rPr lang="en-US" sz="1400" dirty="0">
                <a:latin typeface="Calibri"/>
                <a:cs typeface="Calibri"/>
              </a:rPr>
              <a:t>​</a:t>
            </a:r>
            <a:endParaRPr lang="en-US"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 xmlns:a16="http://schemas.microsoft.com/office/drawing/2014/main" id="{C5A0DEB1-C0F8-4E6E-834B-48D9AD446CD6}"/>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94" t="5854" r="-149" b="488"/>
          <a:stretch/>
        </p:blipFill>
        <p:spPr bwMode="auto">
          <a:xfrm>
            <a:off x="292100" y="693738"/>
            <a:ext cx="8566091" cy="2473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798107D9-9A6F-4CCA-9AB9-C161B84293E3}"/>
              </a:ext>
            </a:extLst>
          </p:cNvPr>
          <p:cNvSpPr txBox="1"/>
          <p:nvPr/>
        </p:nvSpPr>
        <p:spPr>
          <a:xfrm>
            <a:off x="292100" y="3644900"/>
            <a:ext cx="85598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Photo-essays in magazines popularized the news by telling the story at a glance. The photographs invited viewers' attention and convinced them of the story's accuracy. The words reinforced the apparent truthfulness of the photographs.  The photo-essay, as it appeared in magazines of the 1940s to 1960s crystallized American facts and symbols and ideals. The popular photographer had two avenues of expression that were socially acceptable: 1) the camera’s focus on subjects of beauty and 2) the camera’s usage to make socially conscious statements.  </a:t>
            </a:r>
            <a:r>
              <a:rPr lang="en-US" sz="1400" dirty="0">
                <a:solidFill>
                  <a:schemeClr val="tx1">
                    <a:lumMod val="95000"/>
                    <a:lumOff val="5000"/>
                  </a:schemeClr>
                </a:solidFill>
                <a:latin typeface="Calibri"/>
                <a:cs typeface="Calibri"/>
              </a:rPr>
              <a:t>​</a:t>
            </a:r>
          </a:p>
          <a:p>
            <a:r>
              <a:rPr lang="en-CA" sz="1400" dirty="0">
                <a:solidFill>
                  <a:schemeClr val="tx1">
                    <a:lumMod val="95000"/>
                    <a:lumOff val="5000"/>
                  </a:schemeClr>
                </a:solidFill>
                <a:latin typeface="Calibri"/>
                <a:cs typeface="Calibri"/>
              </a:rPr>
              <a:t>​</a:t>
            </a:r>
          </a:p>
          <a:p>
            <a:r>
              <a:rPr lang="en-CA" sz="1400" i="1" dirty="0">
                <a:solidFill>
                  <a:schemeClr val="tx1">
                    <a:lumMod val="95000"/>
                    <a:lumOff val="5000"/>
                  </a:schemeClr>
                </a:solidFill>
                <a:latin typeface="Calibri"/>
                <a:cs typeface="Calibri"/>
              </a:rPr>
              <a:t>Life Magazine</a:t>
            </a:r>
            <a:r>
              <a:rPr lang="en-CA" sz="1400" dirty="0">
                <a:solidFill>
                  <a:schemeClr val="tx1">
                    <a:lumMod val="95000"/>
                    <a:lumOff val="5000"/>
                  </a:schemeClr>
                </a:solidFill>
                <a:latin typeface="Calibri"/>
                <a:cs typeface="Calibri"/>
              </a:rPr>
              <a:t>  was a popular source of visual news because of its innovative uses of photography. It was in a unique position to influence and transform modes of vision within the more privileged sectors of the United States. The magazine helped to create class, national, and consumer consciousness, as well as the particular politics it attached to those strategies. In this presentation the photo-essays in </a:t>
            </a:r>
            <a:r>
              <a:rPr lang="en-CA" sz="1400" i="1" dirty="0">
                <a:solidFill>
                  <a:schemeClr val="tx1">
                    <a:lumMod val="95000"/>
                    <a:lumOff val="5000"/>
                  </a:schemeClr>
                </a:solidFill>
                <a:latin typeface="Calibri"/>
                <a:cs typeface="Calibri"/>
              </a:rPr>
              <a:t>Life  </a:t>
            </a:r>
            <a:r>
              <a:rPr lang="en-CA" sz="1400" dirty="0">
                <a:solidFill>
                  <a:schemeClr val="tx1">
                    <a:lumMod val="95000"/>
                    <a:lumOff val="5000"/>
                  </a:schemeClr>
                </a:solidFill>
                <a:latin typeface="Calibri"/>
                <a:cs typeface="Calibri"/>
              </a:rPr>
              <a:t>and other popular magazines from the 1940s to the 1960s are presented in chronological order so that the depictions of Las Vegas can be seen in their historical contexts.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 xmlns:a16="http://schemas.microsoft.com/office/drawing/2014/main" id="{4685686B-85D6-4FBE-8436-587B9254ECA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97733"/>
            <a:ext cx="9144000"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8" name="Rectangle 5">
            <a:extLst>
              <a:ext uri="{FF2B5EF4-FFF2-40B4-BE49-F238E27FC236}">
                <a16:creationId xmlns="" xmlns:a16="http://schemas.microsoft.com/office/drawing/2014/main" id="{D800CD73-F235-495D-B8FE-AAB51F323F70}"/>
              </a:ext>
            </a:extLst>
          </p:cNvPr>
          <p:cNvSpPr>
            <a:spLocks noChangeArrowheads="1"/>
          </p:cNvSpPr>
          <p:nvPr/>
        </p:nvSpPr>
        <p:spPr bwMode="auto">
          <a:xfrm>
            <a:off x="-4702" y="1180951"/>
            <a:ext cx="6227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Mars Attacks</a:t>
            </a:r>
            <a:r>
              <a:rPr lang="en-CA" altLang="en-US" sz="1400" b="1" dirty="0">
                <a:latin typeface="Calibri"/>
                <a:cs typeface="Arial"/>
              </a:rPr>
              <a:t>. Dir. Tim Burton. Warner Bros., 1996.</a:t>
            </a:r>
          </a:p>
        </p:txBody>
      </p:sp>
      <p:sp>
        <p:nvSpPr>
          <p:cNvPr id="2" name="TextBox 1">
            <a:extLst>
              <a:ext uri="{FF2B5EF4-FFF2-40B4-BE49-F238E27FC236}">
                <a16:creationId xmlns="" xmlns:a16="http://schemas.microsoft.com/office/drawing/2014/main" id="{39064BC5-6D84-4331-8955-D6EE032800AE}"/>
              </a:ext>
            </a:extLst>
          </p:cNvPr>
          <p:cNvSpPr txBox="1"/>
          <p:nvPr/>
        </p:nvSpPr>
        <p:spPr>
          <a:xfrm>
            <a:off x="396815" y="4940061"/>
            <a:ext cx="83647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a:cs typeface="Calibri"/>
              </a:rPr>
              <a:t>War Games is not the only film in which the annihilation of Las Vegas is envisioned. In Tim Burton's</a:t>
            </a:r>
            <a:r>
              <a:rPr lang="en-US" sz="1400" i="1" dirty="0">
                <a:latin typeface="Calibri"/>
                <a:cs typeface="Calibri"/>
              </a:rPr>
              <a:t> Mars Attacks</a:t>
            </a:r>
            <a:r>
              <a:rPr lang="en-US" sz="1400" dirty="0">
                <a:latin typeface="Calibri"/>
                <a:cs typeface="Calibri"/>
              </a:rPr>
              <a:t> (1996), the city plays a prominent role in the action when the Martians land in nearby Pahrum and go on to destroy everything in their path.</a:t>
            </a:r>
            <a:endParaRPr lang="en-US" sz="14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a:extLst>
              <a:ext uri="{FF2B5EF4-FFF2-40B4-BE49-F238E27FC236}">
                <a16:creationId xmlns="" xmlns:a16="http://schemas.microsoft.com/office/drawing/2014/main" id="{B1ADA0E0-7DB2-443F-968A-E6155A09608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39" y="2350490"/>
            <a:ext cx="9156789" cy="3032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3" name="Rectangle 5">
            <a:extLst>
              <a:ext uri="{FF2B5EF4-FFF2-40B4-BE49-F238E27FC236}">
                <a16:creationId xmlns="" xmlns:a16="http://schemas.microsoft.com/office/drawing/2014/main" id="{E0D07ADB-4423-4202-8EEC-CF5AB7789806}"/>
              </a:ext>
            </a:extLst>
          </p:cNvPr>
          <p:cNvSpPr>
            <a:spLocks noChangeArrowheads="1"/>
          </p:cNvSpPr>
          <p:nvPr/>
        </p:nvSpPr>
        <p:spPr bwMode="auto">
          <a:xfrm>
            <a:off x="-4703" y="5379140"/>
            <a:ext cx="6227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Mars Attacks</a:t>
            </a:r>
            <a:r>
              <a:rPr lang="en-CA" altLang="en-US" sz="1400" dirty="0">
                <a:latin typeface="Calibri"/>
                <a:cs typeface="Arial"/>
              </a:rPr>
              <a:t>. Dir. Tim Burton. Warner Bros., 1996.</a:t>
            </a:r>
          </a:p>
        </p:txBody>
      </p:sp>
      <p:sp>
        <p:nvSpPr>
          <p:cNvPr id="2" name="TextBox 1">
            <a:extLst>
              <a:ext uri="{FF2B5EF4-FFF2-40B4-BE49-F238E27FC236}">
                <a16:creationId xmlns="" xmlns:a16="http://schemas.microsoft.com/office/drawing/2014/main" id="{1144956C-61AE-497A-93C9-2243BD3A9B95}"/>
              </a:ext>
            </a:extLst>
          </p:cNvPr>
          <p:cNvSpPr txBox="1"/>
          <p:nvPr/>
        </p:nvSpPr>
        <p:spPr>
          <a:xfrm>
            <a:off x="439947" y="1158815"/>
            <a:ext cx="82641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Landmark hotel-casino, here called the Galaxy, is used for its implosion at the end of the film, with actual footage from the demolition intercut with scenes of the actors. This scene points to another interesting aspect of Las Vegas on film: just as the demolitions of hotels such as the Dunes, Hacienda, and Sands are staged as real-life spectacles for tourists on the Strip, so are they used in films as exciting tableaux of destruction. </a:t>
            </a:r>
            <a:endParaRPr lang="en-US" sz="1400" dirty="0">
              <a:cs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movieposter.com/posters/archive/main/18/A70-9137">
            <a:extLst>
              <a:ext uri="{FF2B5EF4-FFF2-40B4-BE49-F238E27FC236}">
                <a16:creationId xmlns="" xmlns:a16="http://schemas.microsoft.com/office/drawing/2014/main" id="{110D33CD-EF12-496E-A4DB-345989B8B89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2078" y="619785"/>
            <a:ext cx="2016574" cy="2948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5" name="Picture 4" descr="https://i2.wp.com/images.mentalfloss.com/sites/default/files/styles/article_640x430/public/con_air_0.jpg">
            <a:extLst>
              <a:ext uri="{FF2B5EF4-FFF2-40B4-BE49-F238E27FC236}">
                <a16:creationId xmlns="" xmlns:a16="http://schemas.microsoft.com/office/drawing/2014/main" id="{0446E8B5-7116-41AE-A2BB-2E483DFC6390}"/>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7658"/>
          <a:stretch/>
        </p:blipFill>
        <p:spPr bwMode="auto">
          <a:xfrm>
            <a:off x="2528768" y="620024"/>
            <a:ext cx="4055147" cy="2952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6" descr="https://media2.fdncms.com/sevendaysvt/imager/did-i-mention-that-in-con-air-a-p/u/original/2554336/ca4.jpg">
            <a:extLst>
              <a:ext uri="{FF2B5EF4-FFF2-40B4-BE49-F238E27FC236}">
                <a16:creationId xmlns="" xmlns:a16="http://schemas.microsoft.com/office/drawing/2014/main" id="{2589965C-99D2-4EF8-A60F-5C6270BC190D}"/>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0911" y="3686864"/>
            <a:ext cx="6206646" cy="2809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Rectangle 4">
            <a:extLst>
              <a:ext uri="{FF2B5EF4-FFF2-40B4-BE49-F238E27FC236}">
                <a16:creationId xmlns="" xmlns:a16="http://schemas.microsoft.com/office/drawing/2014/main" id="{0264094E-49AD-4B09-B49F-E4B717EAFDA6}"/>
              </a:ext>
            </a:extLst>
          </p:cNvPr>
          <p:cNvSpPr>
            <a:spLocks noChangeArrowheads="1"/>
          </p:cNvSpPr>
          <p:nvPr/>
        </p:nvSpPr>
        <p:spPr bwMode="auto">
          <a:xfrm>
            <a:off x="388638" y="316301"/>
            <a:ext cx="121238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Con Air, </a:t>
            </a:r>
            <a:r>
              <a:rPr lang="en-CA" altLang="en-US" sz="1400" b="1" dirty="0">
                <a:latin typeface="Calibri"/>
                <a:cs typeface="Arial"/>
              </a:rPr>
              <a:t>1997.</a:t>
            </a:r>
            <a:endParaRPr lang="en-CA" altLang="en-US" b="1" dirty="0">
              <a:latin typeface="Calibri"/>
            </a:endParaRPr>
          </a:p>
        </p:txBody>
      </p:sp>
      <p:sp>
        <p:nvSpPr>
          <p:cNvPr id="2" name="TextBox 1">
            <a:extLst>
              <a:ext uri="{FF2B5EF4-FFF2-40B4-BE49-F238E27FC236}">
                <a16:creationId xmlns="" xmlns:a16="http://schemas.microsoft.com/office/drawing/2014/main" id="{1AD253CD-D6BA-4C67-92C1-2847285F35DA}"/>
              </a:ext>
            </a:extLst>
          </p:cNvPr>
          <p:cNvSpPr txBox="1"/>
          <p:nvPr/>
        </p:nvSpPr>
        <p:spPr>
          <a:xfrm>
            <a:off x="6895381" y="799381"/>
            <a:ext cx="188055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1997 film </a:t>
            </a:r>
            <a:r>
              <a:rPr lang="en-CA" sz="1400" i="1" dirty="0">
                <a:latin typeface="Calibri"/>
                <a:cs typeface="Arial"/>
              </a:rPr>
              <a:t>Con Air</a:t>
            </a:r>
            <a:r>
              <a:rPr lang="en-CA" sz="1400" dirty="0">
                <a:latin typeface="Calibri"/>
                <a:cs typeface="Arial"/>
              </a:rPr>
              <a:t> uses a similar technique when it stages a plane crash into the lobby of the about-to-be-imploded Sands. In a way, these films preserve and commemorate a past Las Vegas which exists otherwise only in peoples' memories. Burton dearly enjoys the  destruction of Las Vegas, showing a number of scenes of the entire Strip going up in flames, and cranking up the kitsch factor by having Tom Jones sing</a:t>
            </a:r>
            <a:r>
              <a:rPr lang="en-CA" sz="1400" dirty="0">
                <a:solidFill>
                  <a:srgbClr val="FF0000"/>
                </a:solidFill>
                <a:latin typeface="Calibri"/>
                <a:cs typeface="Arial"/>
              </a:rPr>
              <a:t> "It's Not Unusual" </a:t>
            </a:r>
            <a:r>
              <a:rPr lang="en-CA" sz="1400" dirty="0">
                <a:latin typeface="Calibri"/>
                <a:cs typeface="Arial"/>
              </a:rPr>
              <a:t>onscreen while the aliens attack his audience.</a:t>
            </a:r>
            <a:endParaRPr lang="en-US" sz="1400" dirty="0">
              <a:cs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descr="https://media2.fdncms.com/sevendaysvt/imager/did-i-mention-that-in-con-air-a-p/u/original/2554336/ca4.jpg">
            <a:extLst>
              <a:ext uri="{FF2B5EF4-FFF2-40B4-BE49-F238E27FC236}">
                <a16:creationId xmlns="" xmlns:a16="http://schemas.microsoft.com/office/drawing/2014/main" id="{C35583FB-2CBC-44F0-8BC1-B2AC1D9D946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6533" y="2177243"/>
            <a:ext cx="8406381" cy="3801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4">
            <a:extLst>
              <a:ext uri="{FF2B5EF4-FFF2-40B4-BE49-F238E27FC236}">
                <a16:creationId xmlns="" xmlns:a16="http://schemas.microsoft.com/office/drawing/2014/main" id="{995FA8EB-AD9A-4094-81C9-DD5A85B1538A}"/>
              </a:ext>
            </a:extLst>
          </p:cNvPr>
          <p:cNvSpPr>
            <a:spLocks noChangeArrowheads="1"/>
          </p:cNvSpPr>
          <p:nvPr/>
        </p:nvSpPr>
        <p:spPr bwMode="auto">
          <a:xfrm>
            <a:off x="359884" y="5980981"/>
            <a:ext cx="12659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Con Air, </a:t>
            </a:r>
            <a:r>
              <a:rPr lang="en-CA" altLang="en-US" sz="1400" dirty="0">
                <a:latin typeface="Calibri"/>
                <a:cs typeface="Arial"/>
              </a:rPr>
              <a:t>1997.</a:t>
            </a:r>
            <a:r>
              <a:rPr lang="en-CA" altLang="en-US" dirty="0">
                <a:latin typeface="Arial"/>
                <a:cs typeface="Arial"/>
              </a:rPr>
              <a:t> </a:t>
            </a:r>
            <a:endParaRPr lang="en-CA" altLang="en-US" dirty="0"/>
          </a:p>
        </p:txBody>
      </p:sp>
      <p:sp>
        <p:nvSpPr>
          <p:cNvPr id="2" name="TextBox 1">
            <a:extLst>
              <a:ext uri="{FF2B5EF4-FFF2-40B4-BE49-F238E27FC236}">
                <a16:creationId xmlns="" xmlns:a16="http://schemas.microsoft.com/office/drawing/2014/main" id="{782F3A1C-19B8-44DE-A583-D4215DFFDE0B}"/>
              </a:ext>
            </a:extLst>
          </p:cNvPr>
          <p:cNvSpPr txBox="1"/>
          <p:nvPr/>
        </p:nvSpPr>
        <p:spPr>
          <a:xfrm>
            <a:off x="353683" y="511833"/>
            <a:ext cx="843663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As inhabitants of this sinkhole, Jack Nicholson, as Art, the Galaxy's owner, and Annette Bening, as his wife, personify the cultural and intellectual aridity of Las Vegas. Nicholson (here looking and sounding remarkably like the professional wrestler Macho Man Randy Savage) captures the extreme tackiness and white-trash qualities of the city, with Art's house a masterpiece of bad taste. Annette Bening portrays a New Age airhead who welcomes the Martians and rails against people like her husband whose greed, she says, is </a:t>
            </a:r>
            <a:r>
              <a:rPr lang="en-CA" sz="1400" dirty="0">
                <a:solidFill>
                  <a:srgbClr val="FF0000"/>
                </a:solidFill>
                <a:latin typeface="Calibri"/>
                <a:cs typeface="Arial"/>
              </a:rPr>
              <a:t>"destroying the earth."</a:t>
            </a:r>
            <a:r>
              <a:rPr lang="en-CA" sz="1400" dirty="0">
                <a:latin typeface="Calibri"/>
                <a:cs typeface="Arial"/>
              </a:rPr>
              <a:t> There is a sense, then, that Las Vegas is getting what it deserves when it is attacked. </a:t>
            </a:r>
            <a:endParaRPr lang="en-US" sz="1400" dirty="0">
              <a:cs typeface="Aria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a:extLst>
              <a:ext uri="{FF2B5EF4-FFF2-40B4-BE49-F238E27FC236}">
                <a16:creationId xmlns="" xmlns:a16="http://schemas.microsoft.com/office/drawing/2014/main" id="{58AFE963-FD09-4481-82E9-C943A866749E}"/>
              </a:ext>
            </a:extLst>
          </p:cNvPr>
          <p:cNvSpPr>
            <a:spLocks noChangeArrowheads="1"/>
          </p:cNvSpPr>
          <p:nvPr/>
        </p:nvSpPr>
        <p:spPr bwMode="auto">
          <a:xfrm>
            <a:off x="-6798" y="3177037"/>
            <a:ext cx="915996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The satirical exposure of Las Vegas (and American) values </a:t>
            </a:r>
            <a:endParaRPr lang="en-CA" altLang="en-US" sz="2800" b="1" dirty="0">
              <a:latin typeface="Calibri"/>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is3.mzstatic.com/image/thumb/Video/v4/53/d2/67/53d267a4-0c5a-827e-179d-7121fb6ab017/source/1200x630bb.jpg">
            <a:extLst>
              <a:ext uri="{FF2B5EF4-FFF2-40B4-BE49-F238E27FC236}">
                <a16:creationId xmlns="" xmlns:a16="http://schemas.microsoft.com/office/drawing/2014/main" id="{831C84F5-16EA-4556-9288-B2F2CA47CB2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50152" y="691672"/>
            <a:ext cx="3854061" cy="5789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Rectangle 4">
            <a:extLst>
              <a:ext uri="{FF2B5EF4-FFF2-40B4-BE49-F238E27FC236}">
                <a16:creationId xmlns="" xmlns:a16="http://schemas.microsoft.com/office/drawing/2014/main" id="{862634AA-57F7-48D4-9B54-B735BF6CB5E6}"/>
              </a:ext>
            </a:extLst>
          </p:cNvPr>
          <p:cNvSpPr>
            <a:spLocks noChangeArrowheads="1"/>
          </p:cNvSpPr>
          <p:nvPr/>
        </p:nvSpPr>
        <p:spPr bwMode="auto">
          <a:xfrm>
            <a:off x="4449464" y="377736"/>
            <a:ext cx="368684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King Ralph</a:t>
            </a:r>
            <a:r>
              <a:rPr lang="en-CA" altLang="en-US" sz="1400" b="1" dirty="0">
                <a:latin typeface="Calibri"/>
                <a:cs typeface="Arial"/>
              </a:rPr>
              <a:t>. Dir. David S. Ward. Universal, 1991.</a:t>
            </a:r>
            <a:endParaRPr lang="en-CA" altLang="en-US" sz="1400" dirty="0">
              <a:latin typeface="Calibri"/>
              <a:cs typeface="Arial"/>
            </a:endParaRPr>
          </a:p>
        </p:txBody>
      </p:sp>
      <p:sp>
        <p:nvSpPr>
          <p:cNvPr id="2" name="TextBox 1">
            <a:extLst>
              <a:ext uri="{FF2B5EF4-FFF2-40B4-BE49-F238E27FC236}">
                <a16:creationId xmlns="" xmlns:a16="http://schemas.microsoft.com/office/drawing/2014/main" id="{3F91AB19-9AEE-47FB-9FCC-EF9ED9F8194F}"/>
              </a:ext>
            </a:extLst>
          </p:cNvPr>
          <p:cNvSpPr txBox="1"/>
          <p:nvPr/>
        </p:nvSpPr>
        <p:spPr>
          <a:xfrm>
            <a:off x="914400" y="1877683"/>
            <a:ext cx="2743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Besides being blown up in various ways. Las Vegas has also come under satirical attack in some films. The satire usually takes the form of treating Las Vegas as the quintessential American city , the one which, more than any other, exemplifies the values and characteristics of our society. This form of representation is followed in </a:t>
            </a:r>
            <a:r>
              <a:rPr lang="en-CA" sz="1400" i="1" dirty="0">
                <a:latin typeface="Calibri"/>
                <a:cs typeface="Arial"/>
              </a:rPr>
              <a:t>King Ralph</a:t>
            </a:r>
            <a:r>
              <a:rPr lang="en-CA" sz="1400" b="1" dirty="0">
                <a:latin typeface="Calibri"/>
                <a:cs typeface="Arial"/>
              </a:rPr>
              <a:t>,</a:t>
            </a:r>
            <a:r>
              <a:rPr lang="en-CA" sz="1400" dirty="0">
                <a:latin typeface="Calibri"/>
                <a:cs typeface="Arial"/>
              </a:rPr>
              <a:t> which depends for its humor on the contrast between boorish American behavior and proper English manners. </a:t>
            </a:r>
            <a:endParaRPr lang="en-US" sz="1400" dirty="0">
              <a:cs typeface="Aria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is3.mzstatic.com/image/thumb/Video/v4/53/d2/67/53d267a4-0c5a-827e-179d-7121fb6ab017/source/1200x630bb.jpg">
            <a:extLst>
              <a:ext uri="{FF2B5EF4-FFF2-40B4-BE49-F238E27FC236}">
                <a16:creationId xmlns="" xmlns:a16="http://schemas.microsoft.com/office/drawing/2014/main" id="{1049B037-A0B1-4ABB-B12F-73BCCA1E21B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7021" y="219374"/>
            <a:ext cx="1917371" cy="2869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1" name="Picture 4" descr="http://www.asset1.net/tv/pictures/movie/king-ralph-1991/King-Ralph-DI-5b.jpg">
            <a:extLst>
              <a:ext uri="{FF2B5EF4-FFF2-40B4-BE49-F238E27FC236}">
                <a16:creationId xmlns="" xmlns:a16="http://schemas.microsoft.com/office/drawing/2014/main" id="{D778F2D9-757B-4045-B01D-71013F7A13F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1723" y="3268183"/>
            <a:ext cx="5451356" cy="305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5">
            <a:extLst>
              <a:ext uri="{FF2B5EF4-FFF2-40B4-BE49-F238E27FC236}">
                <a16:creationId xmlns="" xmlns:a16="http://schemas.microsoft.com/office/drawing/2014/main" id="{FA2AF981-4C7A-40D9-A971-AB3A79D4FA62}"/>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2169" b="-671"/>
          <a:stretch/>
        </p:blipFill>
        <p:spPr bwMode="auto">
          <a:xfrm>
            <a:off x="2686889" y="1108824"/>
            <a:ext cx="2403549" cy="2051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3" name="Rectangle 4">
            <a:extLst>
              <a:ext uri="{FF2B5EF4-FFF2-40B4-BE49-F238E27FC236}">
                <a16:creationId xmlns="" xmlns:a16="http://schemas.microsoft.com/office/drawing/2014/main" id="{58BE6437-55D9-45CF-8DAA-5300B82E3F4B}"/>
              </a:ext>
            </a:extLst>
          </p:cNvPr>
          <p:cNvSpPr>
            <a:spLocks noChangeArrowheads="1"/>
          </p:cNvSpPr>
          <p:nvPr/>
        </p:nvSpPr>
        <p:spPr bwMode="auto">
          <a:xfrm>
            <a:off x="596331" y="6331639"/>
            <a:ext cx="368684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King Ralph</a:t>
            </a:r>
            <a:r>
              <a:rPr lang="en-CA" altLang="en-US" sz="1400" dirty="0">
                <a:latin typeface="Calibri"/>
                <a:cs typeface="Arial"/>
              </a:rPr>
              <a:t>. Dir. David S. Ward. Universal, 1991.</a:t>
            </a:r>
          </a:p>
        </p:txBody>
      </p:sp>
      <p:sp>
        <p:nvSpPr>
          <p:cNvPr id="2" name="TextBox 1">
            <a:extLst>
              <a:ext uri="{FF2B5EF4-FFF2-40B4-BE49-F238E27FC236}">
                <a16:creationId xmlns="" xmlns:a16="http://schemas.microsoft.com/office/drawing/2014/main" id="{3DCE30C6-8A83-4045-AB92-87400F00947D}"/>
              </a:ext>
            </a:extLst>
          </p:cNvPr>
          <p:cNvSpPr txBox="1"/>
          <p:nvPr/>
        </p:nvSpPr>
        <p:spPr>
          <a:xfrm>
            <a:off x="6564701" y="1547003"/>
            <a:ext cx="2096220"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When the entire royal family of England dies in a freak accident, the closest heir to the throne is found to be an  American lounge singer in, of course, Las Vegas. Our first look at this unknowing heir consists</a:t>
            </a:r>
            <a:r>
              <a:rPr lang="en-US" sz="1400" dirty="0">
                <a:solidFill>
                  <a:schemeClr val="tx1">
                    <a:lumMod val="95000"/>
                    <a:lumOff val="5000"/>
                  </a:schemeClr>
                </a:solidFill>
                <a:latin typeface="Calibri"/>
                <a:cs typeface="Calibri"/>
              </a:rPr>
              <a:t>​ </a:t>
            </a:r>
            <a:r>
              <a:rPr lang="en-CA" sz="1400" dirty="0">
                <a:solidFill>
                  <a:schemeClr val="tx1">
                    <a:lumMod val="95000"/>
                    <a:lumOff val="5000"/>
                  </a:schemeClr>
                </a:solidFill>
                <a:latin typeface="Calibri"/>
                <a:cs typeface="Calibri"/>
              </a:rPr>
              <a:t>of John Goodman in an electric blue tuxedo singing 'Tiny Bubbles’ and watching a football game on television, all of this intended to emphasize the culture shock in store for both Ralph and for the English.</a:t>
            </a:r>
            <a:r>
              <a:rPr lang="en-US" sz="1400" dirty="0">
                <a:solidFill>
                  <a:schemeClr val="tx1">
                    <a:lumMod val="95000"/>
                    <a:lumOff val="5000"/>
                  </a:schemeClr>
                </a:solidFill>
                <a:latin typeface="Calibri"/>
                <a:cs typeface="Calibri"/>
              </a:rPr>
              <a:t>​</a:t>
            </a:r>
            <a:endParaRPr lang="en-US"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L Lerner\AppData\Local\Temp\882682-b_b_do_america.jpg">
            <a:extLst>
              <a:ext uri="{FF2B5EF4-FFF2-40B4-BE49-F238E27FC236}">
                <a16:creationId xmlns="" xmlns:a16="http://schemas.microsoft.com/office/drawing/2014/main" id="{A31C58DF-974E-4828-83ED-D5BE1CDB4E4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6960" y="549275"/>
            <a:ext cx="4062413" cy="606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Rectangle 4">
            <a:extLst>
              <a:ext uri="{FF2B5EF4-FFF2-40B4-BE49-F238E27FC236}">
                <a16:creationId xmlns="" xmlns:a16="http://schemas.microsoft.com/office/drawing/2014/main" id="{1034B28C-BDB8-4CD0-8DD4-FA3871AB6B6A}"/>
              </a:ext>
            </a:extLst>
          </p:cNvPr>
          <p:cNvSpPr>
            <a:spLocks noChangeArrowheads="1"/>
          </p:cNvSpPr>
          <p:nvPr/>
        </p:nvSpPr>
        <p:spPr bwMode="auto">
          <a:xfrm>
            <a:off x="455613" y="232045"/>
            <a:ext cx="6858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Beavis and Butt-Head Do America.</a:t>
            </a:r>
            <a:r>
              <a:rPr lang="en-CA" altLang="en-US" sz="1400" b="1" dirty="0">
                <a:latin typeface="Calibri"/>
                <a:cs typeface="Arial"/>
              </a:rPr>
              <a:t> Dir. Mike Judge. Universal, 1996.</a:t>
            </a:r>
            <a:endParaRPr lang="en-CA" altLang="en-US" sz="1400" b="1" dirty="0">
              <a:latin typeface="Calibri" panose="020F0502020204030204" pitchFamily="34" charset="0"/>
            </a:endParaRPr>
          </a:p>
        </p:txBody>
      </p:sp>
      <p:sp>
        <p:nvSpPr>
          <p:cNvPr id="2" name="TextBox 1">
            <a:extLst>
              <a:ext uri="{FF2B5EF4-FFF2-40B4-BE49-F238E27FC236}">
                <a16:creationId xmlns="" xmlns:a16="http://schemas.microsoft.com/office/drawing/2014/main" id="{A28874E9-DD8B-44EE-8F05-7E9D7CDAE2F5}"/>
              </a:ext>
            </a:extLst>
          </p:cNvPr>
          <p:cNvSpPr txBox="1"/>
          <p:nvPr/>
        </p:nvSpPr>
        <p:spPr>
          <a:xfrm>
            <a:off x="4925683" y="1762665"/>
            <a:ext cx="3763992"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Bankrupt American culture is also satirized in </a:t>
            </a:r>
            <a:r>
              <a:rPr lang="en-CA" sz="1400" i="1" dirty="0">
                <a:latin typeface="Calibri"/>
                <a:cs typeface="Arial"/>
              </a:rPr>
              <a:t>Beavis and Butt-Head Do America</a:t>
            </a:r>
            <a:r>
              <a:rPr lang="en-CA" sz="1400" dirty="0">
                <a:latin typeface="Calibri"/>
                <a:cs typeface="Arial"/>
              </a:rPr>
              <a:t> (1996). Here, the uncouth cartoon protagonists encounter a busload of senior citizens on their way to Vegas, a context which affords opportunities for multileveled humor. First, on the sophomoric level, old people are depicted as out-of-touch and physically decrepit, and second, on a slightly more advanced level, Las Vegas as a favorite destination for the elderly is cleverly lampooned. These two scenarios are entwined when Beavis, mishearing the old woman seated next to him on the bus when she mentions playing the slot machines, remarks that he too is </a:t>
            </a:r>
            <a:r>
              <a:rPr lang="en-CA" sz="1400" dirty="0">
                <a:solidFill>
                  <a:srgbClr val="FF0000"/>
                </a:solidFill>
                <a:latin typeface="Calibri"/>
                <a:cs typeface="Arial"/>
              </a:rPr>
              <a:t>"looking forward to doing some sluts in Vegas."</a:t>
            </a:r>
            <a:endParaRPr lang="en-US" sz="1400" dirty="0">
              <a:solidFill>
                <a:srgbClr val="FF0000"/>
              </a:solidFill>
              <a:cs typeface="Aria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a:extLst>
              <a:ext uri="{FF2B5EF4-FFF2-40B4-BE49-F238E27FC236}">
                <a16:creationId xmlns="" xmlns:a16="http://schemas.microsoft.com/office/drawing/2014/main" id="{FA437537-FC3A-4758-B54E-4DEAE0FC03F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48836" y="392293"/>
            <a:ext cx="5426852" cy="2604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899" name="Picture 4">
            <a:extLst>
              <a:ext uri="{FF2B5EF4-FFF2-40B4-BE49-F238E27FC236}">
                <a16:creationId xmlns="" xmlns:a16="http://schemas.microsoft.com/office/drawing/2014/main" id="{C875DF81-CA2E-42E1-B7BA-81B68075AEDE}"/>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49734" y="3229335"/>
            <a:ext cx="5412954" cy="2901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0" name="Rectangle 4">
            <a:extLst>
              <a:ext uri="{FF2B5EF4-FFF2-40B4-BE49-F238E27FC236}">
                <a16:creationId xmlns="" xmlns:a16="http://schemas.microsoft.com/office/drawing/2014/main" id="{AFA07658-1959-4389-B078-8AD241AFEFA6}"/>
              </a:ext>
            </a:extLst>
          </p:cNvPr>
          <p:cNvSpPr>
            <a:spLocks noChangeArrowheads="1"/>
          </p:cNvSpPr>
          <p:nvPr/>
        </p:nvSpPr>
        <p:spPr bwMode="auto">
          <a:xfrm>
            <a:off x="3244821" y="6112385"/>
            <a:ext cx="511834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Beavis and Butt-Head Do America</a:t>
            </a:r>
            <a:r>
              <a:rPr lang="en-CA" altLang="en-US" sz="1400" dirty="0">
                <a:latin typeface="Calibri"/>
                <a:cs typeface="Arial"/>
              </a:rPr>
              <a:t>. Dir. Mike Judge. Universal, 1996.</a:t>
            </a:r>
          </a:p>
        </p:txBody>
      </p:sp>
      <p:sp>
        <p:nvSpPr>
          <p:cNvPr id="2" name="TextBox 1">
            <a:extLst>
              <a:ext uri="{FF2B5EF4-FFF2-40B4-BE49-F238E27FC236}">
                <a16:creationId xmlns="" xmlns:a16="http://schemas.microsoft.com/office/drawing/2014/main" id="{C0428A62-BF7C-4A41-BAD4-011D5EAA75DD}"/>
              </a:ext>
            </a:extLst>
          </p:cNvPr>
          <p:cNvSpPr txBox="1"/>
          <p:nvPr/>
        </p:nvSpPr>
        <p:spPr>
          <a:xfrm>
            <a:off x="468702" y="497456"/>
            <a:ext cx="2383767"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The woman assures him that there are plenty to go around. Once the boys get to town, they enjoy the visceral pleasures which Vegas offers everyone, but they express their pleasure in their own inimitable ways. When confronted with an Egyptian-type figurehead on a reed boat decorating a Luxor-style casino, the boys gape in amazement at the comically enormous breasts on the statue, and when the obligatory dance sequence occurs, it is in a cheesy lounge dominated by a seventies-type band playing ‘Love Rollercoaster.’ The satire here is actually rather sophisticated, as these Las Vegas clichés are only slightly more exaggerated in the cartoon than they are in real life.</a:t>
            </a:r>
            <a:r>
              <a:rPr lang="en-US" sz="1400" dirty="0">
                <a:solidFill>
                  <a:schemeClr val="tx1">
                    <a:lumMod val="95000"/>
                    <a:lumOff val="5000"/>
                  </a:schemeClr>
                </a:solidFill>
                <a:latin typeface="Calibri"/>
                <a:cs typeface="Calibri"/>
              </a:rPr>
              <a:t>​</a:t>
            </a:r>
          </a:p>
          <a:p>
            <a:endParaRPr lang="en-CA" sz="1200" dirty="0">
              <a:solidFill>
                <a:srgbClr val="444444"/>
              </a:solidFill>
              <a:latin typeface="Calibri"/>
              <a:cs typeface="Calibri"/>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medias.cinefeel.me/po/1846.jpg">
            <a:extLst>
              <a:ext uri="{FF2B5EF4-FFF2-40B4-BE49-F238E27FC236}">
                <a16:creationId xmlns="" xmlns:a16="http://schemas.microsoft.com/office/drawing/2014/main" id="{0B56A8E2-C85D-49A5-BE49-D145511C0CE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346" y="721115"/>
            <a:ext cx="3528803" cy="5734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3" name="Picture 4" descr="https://pbs.twimg.com/media/CR9I_V6U8AArn-A.png">
            <a:extLst>
              <a:ext uri="{FF2B5EF4-FFF2-40B4-BE49-F238E27FC236}">
                <a16:creationId xmlns="" xmlns:a16="http://schemas.microsoft.com/office/drawing/2014/main" id="{1E3C5FED-0A06-4FF6-86CA-BAE7B683D0F2}"/>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81763" y="723451"/>
            <a:ext cx="4739526" cy="3630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Rectangle 3">
            <a:extLst>
              <a:ext uri="{FF2B5EF4-FFF2-40B4-BE49-F238E27FC236}">
                <a16:creationId xmlns="" xmlns:a16="http://schemas.microsoft.com/office/drawing/2014/main" id="{B697FCB1-7BE1-4968-9617-6573E6C53EB4}"/>
              </a:ext>
            </a:extLst>
          </p:cNvPr>
          <p:cNvSpPr>
            <a:spLocks noChangeArrowheads="1"/>
          </p:cNvSpPr>
          <p:nvPr/>
        </p:nvSpPr>
        <p:spPr bwMode="auto">
          <a:xfrm>
            <a:off x="256666" y="404363"/>
            <a:ext cx="62277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Honey, I Blew Up the Kid</a:t>
            </a:r>
            <a:r>
              <a:rPr lang="en-CA" altLang="en-US" sz="1400" b="1" dirty="0">
                <a:latin typeface="Calibri"/>
                <a:cs typeface="Arial"/>
              </a:rPr>
              <a:t>. Dir. Randal Kleiser. Buena Vista, 1992.</a:t>
            </a:r>
          </a:p>
        </p:txBody>
      </p:sp>
      <p:sp>
        <p:nvSpPr>
          <p:cNvPr id="2" name="TextBox 1">
            <a:extLst>
              <a:ext uri="{FF2B5EF4-FFF2-40B4-BE49-F238E27FC236}">
                <a16:creationId xmlns="" xmlns:a16="http://schemas.microsoft.com/office/drawing/2014/main" id="{9C9FE532-3B90-419D-81B1-BF2CF12B69F5}"/>
              </a:ext>
            </a:extLst>
          </p:cNvPr>
          <p:cNvSpPr txBox="1"/>
          <p:nvPr/>
        </p:nvSpPr>
        <p:spPr>
          <a:xfrm>
            <a:off x="4077419" y="4695645"/>
            <a:ext cx="475603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Another potentially (but probably unintentionally) satirical film is </a:t>
            </a:r>
            <a:r>
              <a:rPr lang="en-CA" sz="1400" i="1" dirty="0">
                <a:latin typeface="Calibri"/>
                <a:cs typeface="Arial"/>
              </a:rPr>
              <a:t>Honey, I Blew Up the Kid</a:t>
            </a:r>
            <a:r>
              <a:rPr lang="en-CA" sz="1400" dirty="0">
                <a:latin typeface="Calibri"/>
                <a:cs typeface="Arial"/>
              </a:rPr>
              <a:t> (1992), in which a toddler becomes gigantic when he is exposed to the energy fields surrounding the millions of lights in the city. As the child stomps down Fremont Street, the visual cue points us to films such as </a:t>
            </a:r>
            <a:r>
              <a:rPr lang="en-CA" sz="1400" i="1" dirty="0">
                <a:latin typeface="Calibri"/>
                <a:cs typeface="Arial"/>
              </a:rPr>
              <a:t>Godzilla </a:t>
            </a:r>
            <a:r>
              <a:rPr lang="en-CA" sz="1400" dirty="0">
                <a:latin typeface="Calibri"/>
                <a:cs typeface="Arial"/>
              </a:rPr>
              <a:t>and </a:t>
            </a:r>
            <a:r>
              <a:rPr lang="en-CA" sz="1400" i="1" dirty="0">
                <a:latin typeface="Calibri"/>
                <a:cs typeface="Arial"/>
              </a:rPr>
              <a:t>The Amazing Colossal Man</a:t>
            </a:r>
            <a:r>
              <a:rPr lang="en-CA" sz="1400" dirty="0">
                <a:latin typeface="Calibri"/>
                <a:cs typeface="Arial"/>
              </a:rPr>
              <a:t>. </a:t>
            </a:r>
            <a:endParaRPr lang="en-US" sz="1400" dirty="0">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 xmlns:a16="http://schemas.microsoft.com/office/drawing/2014/main" id="{5F145690-2C4F-4F71-8FBC-1BF3477AFFAC}"/>
              </a:ext>
            </a:extLst>
          </p:cNvPr>
          <p:cNvSpPr>
            <a:spLocks noChangeArrowheads="1"/>
          </p:cNvSpPr>
          <p:nvPr/>
        </p:nvSpPr>
        <p:spPr bwMode="auto">
          <a:xfrm>
            <a:off x="3175" y="3167063"/>
            <a:ext cx="9140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"Las Vegas Gambling."</a:t>
            </a:r>
            <a:r>
              <a:rPr lang="en-CA" altLang="en-US" sz="2800" b="1" i="1" dirty="0">
                <a:latin typeface="Calibri"/>
                <a:cs typeface="Arial"/>
              </a:rPr>
              <a:t> Life </a:t>
            </a:r>
            <a:r>
              <a:rPr lang="en-CA" altLang="en-US" sz="2800" b="1" dirty="0">
                <a:latin typeface="Calibri"/>
                <a:cs typeface="Arial"/>
              </a:rPr>
              <a:t>13 no. 25 (Dec. 21, 1942): 91-94.</a:t>
            </a:r>
            <a:endParaRPr lang="en-US"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a:extLst>
              <a:ext uri="{FF2B5EF4-FFF2-40B4-BE49-F238E27FC236}">
                <a16:creationId xmlns="" xmlns:a16="http://schemas.microsoft.com/office/drawing/2014/main" id="{A93890DF-3B1A-45CD-9E64-04EEFFB247B6}"/>
              </a:ext>
            </a:extLst>
          </p:cNvPr>
          <p:cNvSpPr>
            <a:spLocks noChangeArrowheads="1"/>
          </p:cNvSpPr>
          <p:nvPr/>
        </p:nvSpPr>
        <p:spPr bwMode="auto">
          <a:xfrm>
            <a:off x="4943" y="3172963"/>
            <a:ext cx="913995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The temptation of big money</a:t>
            </a:r>
            <a:endParaRPr lang="en-CA" altLang="en-US" sz="2800" dirty="0">
              <a:latin typeface="Calibri"/>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4.bp.blogspot.com/-UZWWOPZcX7c/VVROr5I1MhI/AAAAAAAAQN8/t-bMqZY_5jE/s1600/Oceans%2BEleven1.jpg">
            <a:extLst>
              <a:ext uri="{FF2B5EF4-FFF2-40B4-BE49-F238E27FC236}">
                <a16:creationId xmlns="" xmlns:a16="http://schemas.microsoft.com/office/drawing/2014/main" id="{E15AFDF5-EA11-4F5B-9C2A-E7D06543036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7462" y="603849"/>
            <a:ext cx="4317910" cy="419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1" name="Picture 7">
            <a:extLst>
              <a:ext uri="{FF2B5EF4-FFF2-40B4-BE49-F238E27FC236}">
                <a16:creationId xmlns="" xmlns:a16="http://schemas.microsoft.com/office/drawing/2014/main" id="{095A61F8-6A39-44B0-863D-0D15360BA91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6252" y="4155925"/>
            <a:ext cx="3903543" cy="241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5">
            <a:extLst>
              <a:ext uri="{FF2B5EF4-FFF2-40B4-BE49-F238E27FC236}">
                <a16:creationId xmlns="" xmlns:a16="http://schemas.microsoft.com/office/drawing/2014/main" id="{E5A4C9DE-6D55-49AB-B43E-A7AF5BD4D92B}"/>
              </a:ext>
            </a:extLst>
          </p:cNvPr>
          <p:cNvSpPr>
            <a:spLocks noChangeArrowheads="1"/>
          </p:cNvSpPr>
          <p:nvPr/>
        </p:nvSpPr>
        <p:spPr bwMode="auto">
          <a:xfrm>
            <a:off x="324329" y="291471"/>
            <a:ext cx="570778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Ocean's Eleven</a:t>
            </a:r>
            <a:r>
              <a:rPr lang="en-CA" altLang="en-US" sz="1400" b="1" dirty="0">
                <a:latin typeface="Calibri"/>
                <a:cs typeface="Arial"/>
              </a:rPr>
              <a:t>. Dir. Lewis Milestone. Warner Bros., 1960.</a:t>
            </a:r>
          </a:p>
        </p:txBody>
      </p:sp>
      <p:sp>
        <p:nvSpPr>
          <p:cNvPr id="2" name="TextBox 1">
            <a:extLst>
              <a:ext uri="{FF2B5EF4-FFF2-40B4-BE49-F238E27FC236}">
                <a16:creationId xmlns="" xmlns:a16="http://schemas.microsoft.com/office/drawing/2014/main" id="{80DC0729-D1C2-4C7C-970C-FA4C3061D5AD}"/>
              </a:ext>
            </a:extLst>
          </p:cNvPr>
          <p:cNvSpPr txBox="1"/>
          <p:nvPr/>
        </p:nvSpPr>
        <p:spPr>
          <a:xfrm>
            <a:off x="4731110" y="441625"/>
            <a:ext cx="400936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If Las Vegas is not being physically or satirically attacked in the movies, it is often being plundered. With all of that money circulating, Las Vegas is in many ways the perfect location for a crime movie, especially in the sub-genre of the heist film. One of the best of these, indeed one of the all-time greatest Las Vegas films, is </a:t>
            </a:r>
            <a:r>
              <a:rPr lang="en-CA" sz="1400" i="1" dirty="0">
                <a:latin typeface="Calibri"/>
                <a:cs typeface="Arial"/>
              </a:rPr>
              <a:t>Ocean's Eleven </a:t>
            </a:r>
            <a:r>
              <a:rPr lang="en-CA" sz="1400" dirty="0">
                <a:latin typeface="Calibri"/>
                <a:cs typeface="Arial"/>
              </a:rPr>
              <a:t>(1960). In this film, the Rat Pack gets together as a former Army unit set on knocking out the power and robbing five Strip casinos on New Year's Eve. The plot, though, is largely an excuse to showcase the style with which the performers carry it out. This style, including Sammy Davis Jr. as a singing garbage man, is incomparable, and the entire film is a good-spirited laugh, with the added bonus of seeing early 1960s Vegas in all of its swanky, retro glory.</a:t>
            </a:r>
            <a:r>
              <a:rPr lang="en-US" sz="1400" dirty="0">
                <a:latin typeface="Calibri"/>
                <a:cs typeface="Calibri"/>
              </a:rPr>
              <a:t>​</a:t>
            </a:r>
            <a:endParaRPr lang="en-US" sz="14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6" descr="http://www.creativealliance.org/sites/default/files/events/2015/03/Untitled-1_16.jpg">
            <a:extLst>
              <a:ext uri="{FF2B5EF4-FFF2-40B4-BE49-F238E27FC236}">
                <a16:creationId xmlns="" xmlns:a16="http://schemas.microsoft.com/office/drawing/2014/main" id="{D0AC076D-E21A-4576-9286-4BB0E256271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5087" y="1601910"/>
            <a:ext cx="8027596" cy="4650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Rectangle 5">
            <a:extLst>
              <a:ext uri="{FF2B5EF4-FFF2-40B4-BE49-F238E27FC236}">
                <a16:creationId xmlns="" xmlns:a16="http://schemas.microsoft.com/office/drawing/2014/main" id="{D07DFD79-A350-493B-B8FA-341E6357BEE1}"/>
              </a:ext>
            </a:extLst>
          </p:cNvPr>
          <p:cNvSpPr>
            <a:spLocks noChangeArrowheads="1"/>
          </p:cNvSpPr>
          <p:nvPr/>
        </p:nvSpPr>
        <p:spPr bwMode="auto">
          <a:xfrm>
            <a:off x="554367" y="6258075"/>
            <a:ext cx="864076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Ocean's Eleven</a:t>
            </a:r>
            <a:r>
              <a:rPr lang="en-CA" altLang="en-US" sz="1400" dirty="0">
                <a:latin typeface="Calibri"/>
                <a:cs typeface="Arial"/>
              </a:rPr>
              <a:t>. Dir. Lewis Milestone. Warner Bros., 1960.</a:t>
            </a:r>
          </a:p>
        </p:txBody>
      </p:sp>
      <p:sp>
        <p:nvSpPr>
          <p:cNvPr id="2" name="TextBox 1">
            <a:extLst>
              <a:ext uri="{FF2B5EF4-FFF2-40B4-BE49-F238E27FC236}">
                <a16:creationId xmlns="" xmlns:a16="http://schemas.microsoft.com/office/drawing/2014/main" id="{E0BE83F8-BDC4-4A08-A730-28BD225DAE51}"/>
              </a:ext>
            </a:extLst>
          </p:cNvPr>
          <p:cNvSpPr txBox="1"/>
          <p:nvPr/>
        </p:nvSpPr>
        <p:spPr>
          <a:xfrm>
            <a:off x="540589" y="598098"/>
            <a:ext cx="806282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plot, though, is largely an excuse to showcase the style with which the performers carry it out. This style, including Sammy Davis Jr. as a singing garbage man, is incomparable, and the entire film is a good-spirited laugh, with the added bonus of seeing early 1960s Vegas in all of its swanky, retro glory.</a:t>
            </a:r>
            <a:endParaRPr lang="en-US" sz="1400" dirty="0">
              <a:cs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3.bp.blogspot.com/-AJQw1q4qMUg/UYqJSscfzZI/AAAAAAAACWk/9A3y9WqJSWQ/s640/they8.jpg">
            <a:extLst>
              <a:ext uri="{FF2B5EF4-FFF2-40B4-BE49-F238E27FC236}">
                <a16:creationId xmlns="" xmlns:a16="http://schemas.microsoft.com/office/drawing/2014/main" id="{9A25FD2B-DCF2-46A3-A44F-F83C1D26494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5057" y="560717"/>
            <a:ext cx="3649512" cy="285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19" name="Picture 3">
            <a:extLst>
              <a:ext uri="{FF2B5EF4-FFF2-40B4-BE49-F238E27FC236}">
                <a16:creationId xmlns="" xmlns:a16="http://schemas.microsoft.com/office/drawing/2014/main" id="{94FEF5C0-9B44-4545-AD50-AF37C280FA52}"/>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36425" y="566978"/>
            <a:ext cx="4667430" cy="2857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0" name="Picture 4">
            <a:extLst>
              <a:ext uri="{FF2B5EF4-FFF2-40B4-BE49-F238E27FC236}">
                <a16:creationId xmlns="" xmlns:a16="http://schemas.microsoft.com/office/drawing/2014/main" id="{CBC83CCD-D393-461E-8F59-D6899B1C31C7}"/>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40942" y="3552077"/>
            <a:ext cx="2563303" cy="30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1" name="Rectangle 4">
            <a:extLst>
              <a:ext uri="{FF2B5EF4-FFF2-40B4-BE49-F238E27FC236}">
                <a16:creationId xmlns="" xmlns:a16="http://schemas.microsoft.com/office/drawing/2014/main" id="{DCA67452-1E84-42AF-9F24-B87517D91AE2}"/>
              </a:ext>
            </a:extLst>
          </p:cNvPr>
          <p:cNvSpPr>
            <a:spLocks noChangeArrowheads="1"/>
          </p:cNvSpPr>
          <p:nvPr/>
        </p:nvSpPr>
        <p:spPr bwMode="auto">
          <a:xfrm>
            <a:off x="340564" y="256996"/>
            <a:ext cx="539857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They Came to Rob Las Vegas</a:t>
            </a:r>
            <a:r>
              <a:rPr lang="en-CA" altLang="en-US" sz="1400" b="1" dirty="0">
                <a:latin typeface="Calibri"/>
                <a:cs typeface="Arial"/>
              </a:rPr>
              <a:t>. Dir. Antonio Isasi. Warner Bros., 1968.</a:t>
            </a:r>
          </a:p>
        </p:txBody>
      </p:sp>
      <p:sp>
        <p:nvSpPr>
          <p:cNvPr id="2" name="TextBox 1">
            <a:extLst>
              <a:ext uri="{FF2B5EF4-FFF2-40B4-BE49-F238E27FC236}">
                <a16:creationId xmlns="" xmlns:a16="http://schemas.microsoft.com/office/drawing/2014/main" id="{2AD76728-5BF2-4419-B544-B18CF7A0BC56}"/>
              </a:ext>
            </a:extLst>
          </p:cNvPr>
          <p:cNvSpPr txBox="1"/>
          <p:nvPr/>
        </p:nvSpPr>
        <p:spPr>
          <a:xfrm>
            <a:off x="569343" y="4710022"/>
            <a:ext cx="523048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Another, less amusing heist film is </a:t>
            </a:r>
            <a:r>
              <a:rPr lang="en-CA" sz="1400" i="1" dirty="0">
                <a:latin typeface="Calibri"/>
                <a:cs typeface="Arial"/>
              </a:rPr>
              <a:t>They Came to Rob Las Vegas </a:t>
            </a:r>
            <a:r>
              <a:rPr lang="en-CA" sz="1400" dirty="0">
                <a:latin typeface="Calibri"/>
                <a:cs typeface="Arial"/>
              </a:rPr>
              <a:t>(1968) in which a gang of thieves attacks an armored car full of money and buries it out in the desert. </a:t>
            </a:r>
            <a:endParaRPr lang="en-US" sz="1400" dirty="0">
              <a:cs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s://images-na.ssl-images-amazon.com/images/M/MV5BMTcxOWYzNDYtYmM4YS00N2NkLTk0NTAtNjg1ODgwZjAxYzI3XkEyXkFqcGdeQXVyNTA4NzY1MzY@._V1_SY1000_CR0,0,666,1000_AL_.jpg">
            <a:extLst>
              <a:ext uri="{FF2B5EF4-FFF2-40B4-BE49-F238E27FC236}">
                <a16:creationId xmlns="" xmlns:a16="http://schemas.microsoft.com/office/drawing/2014/main" id="{5F1A1A89-FA83-4BA6-AAAD-1C1E3692AF5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9434" y="694936"/>
            <a:ext cx="3540843" cy="5343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3" name="Picture 3">
            <a:extLst>
              <a:ext uri="{FF2B5EF4-FFF2-40B4-BE49-F238E27FC236}">
                <a16:creationId xmlns="" xmlns:a16="http://schemas.microsoft.com/office/drawing/2014/main" id="{CBBCB4CD-F5FF-4E9E-9B6E-0103C1431B21}"/>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23245" y="404813"/>
            <a:ext cx="4662310" cy="1945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4" name="Picture 4">
            <a:extLst>
              <a:ext uri="{FF2B5EF4-FFF2-40B4-BE49-F238E27FC236}">
                <a16:creationId xmlns="" xmlns:a16="http://schemas.microsoft.com/office/drawing/2014/main" id="{44BD5988-45A6-47B7-A953-F6836AFD4CE2}"/>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123485" y="2465028"/>
            <a:ext cx="4667671" cy="2420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Rectangle 4">
            <a:extLst>
              <a:ext uri="{FF2B5EF4-FFF2-40B4-BE49-F238E27FC236}">
                <a16:creationId xmlns="" xmlns:a16="http://schemas.microsoft.com/office/drawing/2014/main" id="{3F4B7D0D-DB50-4622-9B9C-4970D5EDE53A}"/>
              </a:ext>
            </a:extLst>
          </p:cNvPr>
          <p:cNvSpPr>
            <a:spLocks noChangeArrowheads="1"/>
          </p:cNvSpPr>
          <p:nvPr/>
        </p:nvSpPr>
        <p:spPr bwMode="auto">
          <a:xfrm>
            <a:off x="357068" y="399631"/>
            <a:ext cx="354109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Casino</a:t>
            </a:r>
            <a:r>
              <a:rPr lang="en-CA" altLang="en-US" sz="1400" b="1" dirty="0">
                <a:latin typeface="Calibri"/>
                <a:cs typeface="Arial"/>
              </a:rPr>
              <a:t>. Dir. Martin Scorsese. Universal, 1995.</a:t>
            </a:r>
          </a:p>
        </p:txBody>
      </p:sp>
      <p:sp>
        <p:nvSpPr>
          <p:cNvPr id="2" name="TextBox 1">
            <a:extLst>
              <a:ext uri="{FF2B5EF4-FFF2-40B4-BE49-F238E27FC236}">
                <a16:creationId xmlns="" xmlns:a16="http://schemas.microsoft.com/office/drawing/2014/main" id="{59C90C35-CFAF-46A2-85BE-1D56CA24BD0F}"/>
              </a:ext>
            </a:extLst>
          </p:cNvPr>
          <p:cNvSpPr txBox="1"/>
          <p:nvPr/>
        </p:nvSpPr>
        <p:spPr>
          <a:xfrm>
            <a:off x="4120551" y="4954437"/>
            <a:ext cx="4669766"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Martin Scorsese's </a:t>
            </a:r>
            <a:r>
              <a:rPr lang="en-CA" sz="1400" i="1" dirty="0">
                <a:solidFill>
                  <a:schemeClr val="tx1">
                    <a:lumMod val="95000"/>
                    <a:lumOff val="5000"/>
                  </a:schemeClr>
                </a:solidFill>
                <a:latin typeface="Calibri"/>
                <a:cs typeface="Calibri"/>
              </a:rPr>
              <a:t>Casino</a:t>
            </a:r>
            <a:r>
              <a:rPr lang="en-CA" sz="1400" dirty="0">
                <a:solidFill>
                  <a:schemeClr val="tx1">
                    <a:lumMod val="95000"/>
                    <a:lumOff val="5000"/>
                  </a:schemeClr>
                </a:solidFill>
                <a:latin typeface="Calibri"/>
                <a:cs typeface="Calibri"/>
              </a:rPr>
              <a:t> (1995) is, in its own way, a heist film, as it details the mob-run skimming operations of the 1970s. The brazen nature of the skimming, among other things, eventually led to the downfall of the mob's control of casinos. The film is a relatively accurate, if artistically bloated, depiction of these events, with heavy doses of 1970s style in its clothes, music, and overall design. </a:t>
            </a:r>
            <a:r>
              <a:rPr lang="en-US" sz="1400" dirty="0">
                <a:solidFill>
                  <a:schemeClr val="tx1">
                    <a:lumMod val="95000"/>
                    <a:lumOff val="5000"/>
                  </a:schemeClr>
                </a:solidFill>
                <a:latin typeface="Calibri"/>
                <a:cs typeface="Calibri"/>
              </a:rPr>
              <a: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descr="Image result for diamonds are forever">
            <a:extLst>
              <a:ext uri="{FF2B5EF4-FFF2-40B4-BE49-F238E27FC236}">
                <a16:creationId xmlns="" xmlns:a16="http://schemas.microsoft.com/office/drawing/2014/main" id="{CFCB3E44-898F-4E0F-9AFF-361C2F72FCB2}"/>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dirty="0"/>
          </a:p>
        </p:txBody>
      </p:sp>
      <p:pic>
        <p:nvPicPr>
          <p:cNvPr id="88067" name="Picture 4" descr="Image result for diamonds are forever">
            <a:extLst>
              <a:ext uri="{FF2B5EF4-FFF2-40B4-BE49-F238E27FC236}">
                <a16:creationId xmlns="" xmlns:a16="http://schemas.microsoft.com/office/drawing/2014/main" id="{3FD396ED-0566-4EBF-B880-AE82F26E277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9473" y="1452113"/>
            <a:ext cx="3989538" cy="320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8" name="Picture 6" descr="Image result for diamonds are forever">
            <a:extLst>
              <a:ext uri="{FF2B5EF4-FFF2-40B4-BE49-F238E27FC236}">
                <a16:creationId xmlns="" xmlns:a16="http://schemas.microsoft.com/office/drawing/2014/main" id="{EA83CFF4-BDE8-4B34-AD0A-678B5072C921}"/>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28659" y="1452113"/>
            <a:ext cx="4312129" cy="3209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9" name="Rectangle 5">
            <a:extLst>
              <a:ext uri="{FF2B5EF4-FFF2-40B4-BE49-F238E27FC236}">
                <a16:creationId xmlns="" xmlns:a16="http://schemas.microsoft.com/office/drawing/2014/main" id="{605AD5BA-F998-41DA-83CC-0DF9D6A2AA17}"/>
              </a:ext>
            </a:extLst>
          </p:cNvPr>
          <p:cNvSpPr>
            <a:spLocks noChangeArrowheads="1"/>
          </p:cNvSpPr>
          <p:nvPr/>
        </p:nvSpPr>
        <p:spPr bwMode="auto">
          <a:xfrm>
            <a:off x="308334" y="1147702"/>
            <a:ext cx="516944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Diamonds Are Forever</a:t>
            </a:r>
            <a:r>
              <a:rPr lang="en-CA" altLang="en-US" sz="1400" b="1" dirty="0">
                <a:latin typeface="Calibri"/>
                <a:cs typeface="Arial"/>
              </a:rPr>
              <a:t>. Dir. Guy Hamilton. United Artists, 1971.</a:t>
            </a:r>
          </a:p>
        </p:txBody>
      </p:sp>
      <p:sp>
        <p:nvSpPr>
          <p:cNvPr id="2" name="TextBox 1">
            <a:extLst>
              <a:ext uri="{FF2B5EF4-FFF2-40B4-BE49-F238E27FC236}">
                <a16:creationId xmlns="" xmlns:a16="http://schemas.microsoft.com/office/drawing/2014/main" id="{5DBE359A-2716-474D-AE26-2588ACF542B9}"/>
              </a:ext>
            </a:extLst>
          </p:cNvPr>
          <p:cNvSpPr txBox="1"/>
          <p:nvPr/>
        </p:nvSpPr>
        <p:spPr>
          <a:xfrm>
            <a:off x="310551" y="4896929"/>
            <a:ext cx="85372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Finally, </a:t>
            </a:r>
            <a:r>
              <a:rPr lang="en-CA" sz="1400" i="1" dirty="0">
                <a:latin typeface="Calibri"/>
                <a:cs typeface="Arial"/>
              </a:rPr>
              <a:t>Diamonds are Forever</a:t>
            </a:r>
            <a:r>
              <a:rPr lang="en-CA" sz="1400" dirty="0">
                <a:latin typeface="Calibri"/>
                <a:cs typeface="Arial"/>
              </a:rPr>
              <a:t> brings James Bond to Las Vegas to investigate a diamond-smuggling ring; this film has plenty of location shots so Las Vegas in the 1970s can be seen to good effect, although the extension of the International Hotel (now the Hilton) is a little startling, looking like a futurist experiment. </a:t>
            </a:r>
            <a:endParaRPr lang="en-US" sz="1400" dirty="0">
              <a:cs typeface="Aria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descr="Image result for diamonds are forever">
            <a:extLst>
              <a:ext uri="{FF2B5EF4-FFF2-40B4-BE49-F238E27FC236}">
                <a16:creationId xmlns="" xmlns:a16="http://schemas.microsoft.com/office/drawing/2014/main" id="{6FA44277-E2AA-4590-B677-2FAB07575A7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dirty="0"/>
          </a:p>
        </p:txBody>
      </p:sp>
      <p:pic>
        <p:nvPicPr>
          <p:cNvPr id="89091" name="Picture 8" descr="Image result for diamonds are forever">
            <a:extLst>
              <a:ext uri="{FF2B5EF4-FFF2-40B4-BE49-F238E27FC236}">
                <a16:creationId xmlns="" xmlns:a16="http://schemas.microsoft.com/office/drawing/2014/main" id="{16C0AE45-84E6-4A8B-8EC0-50334EF7BE0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60937" y="1530950"/>
            <a:ext cx="6417603" cy="4176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2" name="Rectangle 5">
            <a:extLst>
              <a:ext uri="{FF2B5EF4-FFF2-40B4-BE49-F238E27FC236}">
                <a16:creationId xmlns="" xmlns:a16="http://schemas.microsoft.com/office/drawing/2014/main" id="{25A4206D-FF92-4E90-8961-8907AD35AD00}"/>
              </a:ext>
            </a:extLst>
          </p:cNvPr>
          <p:cNvSpPr>
            <a:spLocks noChangeArrowheads="1"/>
          </p:cNvSpPr>
          <p:nvPr/>
        </p:nvSpPr>
        <p:spPr bwMode="auto">
          <a:xfrm>
            <a:off x="1357881" y="5719703"/>
            <a:ext cx="662155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dirty="0">
                <a:latin typeface="Calibri"/>
                <a:cs typeface="Arial"/>
              </a:rPr>
              <a:t>Diamonds Are Forever. Dir. Guy Hamilton. United Artists, 1971.</a:t>
            </a:r>
          </a:p>
        </p:txBody>
      </p:sp>
      <p:sp>
        <p:nvSpPr>
          <p:cNvPr id="2" name="TextBox 1">
            <a:extLst>
              <a:ext uri="{FF2B5EF4-FFF2-40B4-BE49-F238E27FC236}">
                <a16:creationId xmlns="" xmlns:a16="http://schemas.microsoft.com/office/drawing/2014/main" id="{7E4BFCC1-4202-4EB7-B1DC-A2ABEEA18826}"/>
              </a:ext>
            </a:extLst>
          </p:cNvPr>
          <p:cNvSpPr txBox="1"/>
          <p:nvPr/>
        </p:nvSpPr>
        <p:spPr>
          <a:xfrm>
            <a:off x="267420" y="842514"/>
            <a:ext cx="86091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What these heist films have in common is the audacity of the crimes they depict; as Las Vegas itself is an outrageous entity, so must any attempts to steal some of its luster be outrageous as well.</a:t>
            </a:r>
            <a:endParaRPr lang="en-US" sz="1400" dirty="0">
              <a:cs typeface="Aria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1">
            <a:extLst>
              <a:ext uri="{FF2B5EF4-FFF2-40B4-BE49-F238E27FC236}">
                <a16:creationId xmlns="" xmlns:a16="http://schemas.microsoft.com/office/drawing/2014/main" id="{098B4E5F-05FF-4E9B-8344-7F7985C89B31}"/>
              </a:ext>
            </a:extLst>
          </p:cNvPr>
          <p:cNvSpPr txBox="1">
            <a:spLocks noChangeArrowheads="1"/>
          </p:cNvSpPr>
          <p:nvPr/>
        </p:nvSpPr>
        <p:spPr bwMode="auto">
          <a:xfrm>
            <a:off x="-1020" y="3170208"/>
            <a:ext cx="914413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Power and organized crime</a:t>
            </a:r>
            <a:endParaRPr lang="en-CA" altLang="en-US" sz="2800" b="1" dirty="0">
              <a:latin typeface="Calibri"/>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Image result">
            <a:extLst>
              <a:ext uri="{FF2B5EF4-FFF2-40B4-BE49-F238E27FC236}">
                <a16:creationId xmlns="" xmlns:a16="http://schemas.microsoft.com/office/drawing/2014/main" id="{27FFC8D6-4563-4C8F-B6B4-1741ABEFA2A9}"/>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347" t="1671" r="3347" b="2507"/>
          <a:stretch/>
        </p:blipFill>
        <p:spPr bwMode="auto">
          <a:xfrm>
            <a:off x="4568915" y="577581"/>
            <a:ext cx="3912827" cy="6010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9" name="Rectangle 2">
            <a:extLst>
              <a:ext uri="{FF2B5EF4-FFF2-40B4-BE49-F238E27FC236}">
                <a16:creationId xmlns="" xmlns:a16="http://schemas.microsoft.com/office/drawing/2014/main" id="{F537CD66-2A6D-4A4A-BCC6-451A4C959D5E}"/>
              </a:ext>
            </a:extLst>
          </p:cNvPr>
          <p:cNvSpPr>
            <a:spLocks noChangeArrowheads="1"/>
          </p:cNvSpPr>
          <p:nvPr/>
        </p:nvSpPr>
        <p:spPr bwMode="auto">
          <a:xfrm>
            <a:off x="4567298" y="270893"/>
            <a:ext cx="26517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Guns, Girls, and Gangsters,</a:t>
            </a:r>
            <a:r>
              <a:rPr lang="en-CA" altLang="en-US" sz="1400" b="1" dirty="0">
                <a:latin typeface="Calibri"/>
                <a:cs typeface="Arial"/>
              </a:rPr>
              <a:t> 1958.</a:t>
            </a:r>
            <a:endParaRPr lang="en-CA" altLang="en-US" sz="1400" b="1" dirty="0">
              <a:latin typeface="Calibri"/>
            </a:endParaRPr>
          </a:p>
        </p:txBody>
      </p:sp>
      <p:sp>
        <p:nvSpPr>
          <p:cNvPr id="2" name="TextBox 1">
            <a:extLst>
              <a:ext uri="{FF2B5EF4-FFF2-40B4-BE49-F238E27FC236}">
                <a16:creationId xmlns="" xmlns:a16="http://schemas.microsoft.com/office/drawing/2014/main" id="{DFF368E1-13A4-4E24-B181-15AB5E0392EB}"/>
              </a:ext>
            </a:extLst>
          </p:cNvPr>
          <p:cNvSpPr txBox="1"/>
          <p:nvPr/>
        </p:nvSpPr>
        <p:spPr>
          <a:xfrm>
            <a:off x="669985" y="1547004"/>
            <a:ext cx="3246407"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solidFill>
                  <a:schemeClr val="tx1">
                    <a:lumMod val="95000"/>
                    <a:lumOff val="5000"/>
                  </a:schemeClr>
                </a:solidFill>
                <a:latin typeface="Calibri"/>
                <a:cs typeface="Calibri"/>
              </a:rPr>
              <a:t>Power is also associated with Las Vegas in film in the guise of organized crime. Underworld figures have been connected with Las Vegas since the late 1930s, when a public-spirited purge of Los Angeles's Spring Street gambling dens prompted the operators to move to a more hospitable climate. Several films have exploited Las Vegas's association with mobsters. Most motion pictures involving the Mafia reflect the realities of the underworld by placing Las Vegas on the periphery, not at the center of power. In </a:t>
            </a:r>
            <a:r>
              <a:rPr lang="en-CA" sz="1400" i="1" dirty="0">
                <a:solidFill>
                  <a:schemeClr val="tx1">
                    <a:lumMod val="95000"/>
                    <a:lumOff val="5000"/>
                  </a:schemeClr>
                </a:solidFill>
                <a:latin typeface="Calibri"/>
                <a:cs typeface="Calibri"/>
              </a:rPr>
              <a:t>Guns, Girls, and Gangsters</a:t>
            </a:r>
            <a:r>
              <a:rPr lang="en-CA" sz="1400" dirty="0">
                <a:solidFill>
                  <a:schemeClr val="tx1">
                    <a:lumMod val="95000"/>
                    <a:lumOff val="5000"/>
                  </a:schemeClr>
                </a:solidFill>
                <a:latin typeface="Calibri"/>
                <a:cs typeface="Calibri"/>
              </a:rPr>
              <a:t> (1958) a group of assorted criminals in Las Vegas plans the robbery of an armored truck hauling casino money to the bank. </a:t>
            </a:r>
            <a:r>
              <a:rPr lang="en-US" sz="1400" dirty="0">
                <a:solidFill>
                  <a:schemeClr val="tx1">
                    <a:lumMod val="95000"/>
                    <a:lumOff val="5000"/>
                  </a:schemeClr>
                </a:solidFill>
                <a:latin typeface="Calibri"/>
                <a:cs typeface="Calibri"/>
              </a:rPr>
              <a: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s://images-na.ssl-images-amazon.com/images/M/MV5BYTBjZjY0MzItZWRiOC00ZDJmLTgyNGUtMzU5NTlkMzczODIxL2ltYWdlL2ltYWdlXkEyXkFqcGdeQXVyNTMxMjgxMzA@._V1_SY1000_CR0,0,666,1000_AL_.jpg">
            <a:extLst>
              <a:ext uri="{FF2B5EF4-FFF2-40B4-BE49-F238E27FC236}">
                <a16:creationId xmlns="" xmlns:a16="http://schemas.microsoft.com/office/drawing/2014/main" id="{3220EE5D-CD74-4CC8-9B03-327C1F75209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0717" y="693528"/>
            <a:ext cx="3858523" cy="5820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3">
            <a:extLst>
              <a:ext uri="{FF2B5EF4-FFF2-40B4-BE49-F238E27FC236}">
                <a16:creationId xmlns="" xmlns:a16="http://schemas.microsoft.com/office/drawing/2014/main" id="{8849042A-BB62-42E9-8AAF-F316547C4BC4}"/>
              </a:ext>
            </a:extLst>
          </p:cNvPr>
          <p:cNvSpPr>
            <a:spLocks noChangeArrowheads="1"/>
          </p:cNvSpPr>
          <p:nvPr/>
        </p:nvSpPr>
        <p:spPr bwMode="auto">
          <a:xfrm>
            <a:off x="559789" y="384984"/>
            <a:ext cx="17584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The Godfather,</a:t>
            </a:r>
            <a:r>
              <a:rPr lang="en-CA" altLang="en-US" sz="1400" b="1" dirty="0">
                <a:latin typeface="Calibri"/>
                <a:cs typeface="Arial"/>
              </a:rPr>
              <a:t> 1972.</a:t>
            </a:r>
          </a:p>
        </p:txBody>
      </p:sp>
      <p:sp>
        <p:nvSpPr>
          <p:cNvPr id="2" name="TextBox 1">
            <a:extLst>
              <a:ext uri="{FF2B5EF4-FFF2-40B4-BE49-F238E27FC236}">
                <a16:creationId xmlns="" xmlns:a16="http://schemas.microsoft.com/office/drawing/2014/main" id="{A20BC651-7740-4D44-826B-A797699627F2}"/>
              </a:ext>
            </a:extLst>
          </p:cNvPr>
          <p:cNvSpPr txBox="1"/>
          <p:nvPr/>
        </p:nvSpPr>
        <p:spPr>
          <a:xfrm>
            <a:off x="5055079" y="1762664"/>
            <a:ext cx="3404558"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Despite efforts by the state to eliminate underworld influence in the gaming industry, Las Vegas continues to be associated in the public mind with organized crime. Advertising campaigns designed to attract the middle-class tourist have met with great success, and conventions and sports events have lent more respectability, but Las Vegas will never be, in the movies or elsewhere, the All-American city. Perhaps the thought of possibly rubbing elbows with  dangerous criminals is an attraction for visitors, those who would use their vacations to seek the unusual or to encounter, at a safe distance, a little danger.</a:t>
            </a:r>
            <a:endParaRPr lang="en-US" sz="1400" dirty="0">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 xmlns:a16="http://schemas.microsoft.com/office/drawing/2014/main" id="{A4A8AFA4-D35E-47DE-995A-9E141D19436F}"/>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222" r="293" b="1833"/>
          <a:stretch/>
        </p:blipFill>
        <p:spPr bwMode="auto">
          <a:xfrm>
            <a:off x="3910013" y="215900"/>
            <a:ext cx="4576788" cy="6433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1227E265-118F-42C6-BD68-12E7B448B566}"/>
              </a:ext>
            </a:extLst>
          </p:cNvPr>
          <p:cNvSpPr txBox="1"/>
          <p:nvPr/>
        </p:nvSpPr>
        <p:spPr>
          <a:xfrm>
            <a:off x="800100" y="2628900"/>
            <a:ext cx="23876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Questions of social justice and morality  emerge in the long, often strained, relationship between </a:t>
            </a:r>
            <a:r>
              <a:rPr lang="en-CA" sz="1400" i="1" dirty="0">
                <a:latin typeface="Calibri"/>
                <a:cs typeface="Arial"/>
              </a:rPr>
              <a:t>Life </a:t>
            </a:r>
            <a:r>
              <a:rPr lang="en-CA" sz="1400" dirty="0">
                <a:latin typeface="Calibri"/>
                <a:cs typeface="Arial"/>
              </a:rPr>
              <a:t>and Las Vegas. This begins in 1942, with a photo spread entitled "Las Vegas Gambling." </a:t>
            </a:r>
            <a:endParaRPr lang="en-US" sz="1400" dirty="0">
              <a:latin typeface="Calibri"/>
              <a:cs typeface="Aria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http://www.asharperfocus.com/images/Godfa13.jpg">
            <a:extLst>
              <a:ext uri="{FF2B5EF4-FFF2-40B4-BE49-F238E27FC236}">
                <a16:creationId xmlns="" xmlns:a16="http://schemas.microsoft.com/office/drawing/2014/main" id="{63DBF0F4-39B7-45AB-BBE4-65F73D59128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78292" y="2317721"/>
            <a:ext cx="6206286" cy="38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 xmlns:a16="http://schemas.microsoft.com/office/drawing/2014/main" id="{C302C27A-BBFB-4A67-A1D5-13BAE57F72DF}"/>
              </a:ext>
            </a:extLst>
          </p:cNvPr>
          <p:cNvSpPr>
            <a:spLocks noChangeArrowheads="1"/>
          </p:cNvSpPr>
          <p:nvPr/>
        </p:nvSpPr>
        <p:spPr bwMode="auto">
          <a:xfrm>
            <a:off x="1479940" y="6193437"/>
            <a:ext cx="172547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The Godfather, </a:t>
            </a:r>
            <a:r>
              <a:rPr lang="en-CA" altLang="en-US" sz="1400" dirty="0">
                <a:latin typeface="Calibri"/>
                <a:cs typeface="Arial"/>
              </a:rPr>
              <a:t>1972.</a:t>
            </a:r>
          </a:p>
        </p:txBody>
      </p:sp>
      <p:sp>
        <p:nvSpPr>
          <p:cNvPr id="2" name="TextBox 1">
            <a:extLst>
              <a:ext uri="{FF2B5EF4-FFF2-40B4-BE49-F238E27FC236}">
                <a16:creationId xmlns="" xmlns:a16="http://schemas.microsoft.com/office/drawing/2014/main" id="{0BDCA10C-0673-49E7-B8FA-2B01B6C69247}"/>
              </a:ext>
            </a:extLst>
          </p:cNvPr>
          <p:cNvSpPr txBox="1"/>
          <p:nvPr/>
        </p:nvSpPr>
        <p:spPr>
          <a:xfrm>
            <a:off x="454325" y="368061"/>
            <a:ext cx="826410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Frankly, there is little excitement in the thought of casinos being tightly regulated and  scrupulously honest, but a shiver runs down the spine and a sense of alluring corruption emerges at the idea that casinos are run by notorious underworld figures. The most obvious example of this is Mario Puzo's </a:t>
            </a:r>
            <a:r>
              <a:rPr lang="en-CA" sz="1400" i="1" dirty="0">
                <a:latin typeface="Calibri"/>
                <a:cs typeface="Arial"/>
              </a:rPr>
              <a:t>The Godfather</a:t>
            </a:r>
            <a:r>
              <a:rPr lang="en-CA" sz="1400" dirty="0">
                <a:latin typeface="Calibri"/>
                <a:cs typeface="Arial"/>
              </a:rPr>
              <a:t> (1972), in which Michael Corleone decides that Las Vegas is </a:t>
            </a:r>
            <a:r>
              <a:rPr lang="en-CA" sz="1400" dirty="0">
                <a:solidFill>
                  <a:srgbClr val="FF0000"/>
                </a:solidFill>
                <a:latin typeface="Calibri"/>
                <a:cs typeface="Arial"/>
              </a:rPr>
              <a:t>"where the future is for the Family... Some friends of ours own a good percentage of the hotel and casino so that it will be our foundation. Moe Greene will sell us his interest so that it can be wholly owned by friends of the Family I'll make him an offer he can't refuse‘." </a:t>
            </a:r>
            <a:r>
              <a:rPr lang="en-CA" sz="1400" dirty="0">
                <a:latin typeface="Calibri"/>
                <a:cs typeface="Arial"/>
              </a:rPr>
              <a:t>This Mafia family thus enters Las Vegas by using a combination of entrepreneurial vision and good old-fashioned bloody threats and intimidation.</a:t>
            </a:r>
            <a:endParaRPr lang="en-US" sz="1400" dirty="0">
              <a:latin typeface="Calibri"/>
              <a:cs typeface="Aria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trippingthrugateways.files.wordpress.com/2015/11/ohgodyoudevil-poster_cr.jpg">
            <a:extLst>
              <a:ext uri="{FF2B5EF4-FFF2-40B4-BE49-F238E27FC236}">
                <a16:creationId xmlns="" xmlns:a16="http://schemas.microsoft.com/office/drawing/2014/main" id="{F8AF89A0-03EA-4A73-9A74-7E65EC11FCC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25661" y="578988"/>
            <a:ext cx="4415975" cy="5917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a:extLst>
              <a:ext uri="{FF2B5EF4-FFF2-40B4-BE49-F238E27FC236}">
                <a16:creationId xmlns="" xmlns:a16="http://schemas.microsoft.com/office/drawing/2014/main" id="{911020EF-B2C3-4052-976A-E09864FF3359}"/>
              </a:ext>
            </a:extLst>
          </p:cNvPr>
          <p:cNvSpPr>
            <a:spLocks noChangeArrowheads="1"/>
          </p:cNvSpPr>
          <p:nvPr/>
        </p:nvSpPr>
        <p:spPr bwMode="auto">
          <a:xfrm>
            <a:off x="4025900" y="261728"/>
            <a:ext cx="204158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Oh God, You Devil, </a:t>
            </a:r>
            <a:r>
              <a:rPr lang="en-CA" altLang="en-US" sz="1400" b="1" dirty="0">
                <a:latin typeface="Calibri"/>
                <a:cs typeface="Arial"/>
              </a:rPr>
              <a:t>1984.</a:t>
            </a:r>
          </a:p>
        </p:txBody>
      </p:sp>
      <p:sp>
        <p:nvSpPr>
          <p:cNvPr id="2" name="TextBox 1">
            <a:extLst>
              <a:ext uri="{FF2B5EF4-FFF2-40B4-BE49-F238E27FC236}">
                <a16:creationId xmlns="" xmlns:a16="http://schemas.microsoft.com/office/drawing/2014/main" id="{6D2DBD4A-6247-4B26-8F2A-5FBF7D4A7524}"/>
              </a:ext>
            </a:extLst>
          </p:cNvPr>
          <p:cNvSpPr txBox="1"/>
          <p:nvPr/>
        </p:nvSpPr>
        <p:spPr>
          <a:xfrm>
            <a:off x="626853" y="2309004"/>
            <a:ext cx="284384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According to Hollywood, however, the Mafia bosses are not the only powerful forces that inhabit Las Vegas. Even God and Satan, both looking exactly like George Burns, come to gamble. In the 1984 film </a:t>
            </a:r>
            <a:r>
              <a:rPr lang="en-CA" sz="1400" i="1" dirty="0">
                <a:latin typeface="Calibri"/>
                <a:cs typeface="Arial"/>
              </a:rPr>
              <a:t>Oh God, You Devil</a:t>
            </a:r>
            <a:r>
              <a:rPr lang="en-CA" sz="1400" dirty="0">
                <a:latin typeface="Calibri"/>
                <a:cs typeface="Arial"/>
              </a:rPr>
              <a:t>, Caesar's Palace was host to the two adversaries as they played poker, with the stakes a human soul. </a:t>
            </a:r>
            <a:endParaRPr lang="en-US" sz="1400" dirty="0">
              <a:cs typeface="Aria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https://media.baselineresearch.com/images/177322/177322_full.jpg">
            <a:extLst>
              <a:ext uri="{FF2B5EF4-FFF2-40B4-BE49-F238E27FC236}">
                <a16:creationId xmlns="" xmlns:a16="http://schemas.microsoft.com/office/drawing/2014/main" id="{92388701-E0CD-4659-91CD-52AFD4E9F70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6378" y="652972"/>
            <a:ext cx="6470738" cy="4324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Rectangle 3">
            <a:extLst>
              <a:ext uri="{FF2B5EF4-FFF2-40B4-BE49-F238E27FC236}">
                <a16:creationId xmlns="" xmlns:a16="http://schemas.microsoft.com/office/drawing/2014/main" id="{133E10BB-06EE-4AA8-A5BD-31C94E27A974}"/>
              </a:ext>
            </a:extLst>
          </p:cNvPr>
          <p:cNvSpPr>
            <a:spLocks noChangeArrowheads="1"/>
          </p:cNvSpPr>
          <p:nvPr/>
        </p:nvSpPr>
        <p:spPr bwMode="auto">
          <a:xfrm>
            <a:off x="1337333" y="4977501"/>
            <a:ext cx="197111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Oh God, You Devil, </a:t>
            </a:r>
            <a:r>
              <a:rPr lang="en-CA" altLang="en-US" sz="1400" dirty="0">
                <a:latin typeface="Calibri"/>
                <a:cs typeface="Arial"/>
              </a:rPr>
              <a:t>1984.</a:t>
            </a:r>
          </a:p>
        </p:txBody>
      </p:sp>
      <p:sp>
        <p:nvSpPr>
          <p:cNvPr id="2" name="TextBox 1">
            <a:extLst>
              <a:ext uri="{FF2B5EF4-FFF2-40B4-BE49-F238E27FC236}">
                <a16:creationId xmlns="" xmlns:a16="http://schemas.microsoft.com/office/drawing/2014/main" id="{5FE5DCD4-829B-4FA7-9442-ED0DC528D31B}"/>
              </a:ext>
            </a:extLst>
          </p:cNvPr>
          <p:cNvSpPr txBox="1"/>
          <p:nvPr/>
        </p:nvSpPr>
        <p:spPr>
          <a:xfrm>
            <a:off x="411193" y="5457645"/>
            <a:ext cx="83359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When asked in the film,</a:t>
            </a:r>
            <a:r>
              <a:rPr lang="en-CA" sz="1400" dirty="0">
                <a:solidFill>
                  <a:srgbClr val="FF0000"/>
                </a:solidFill>
                <a:latin typeface="Calibri"/>
                <a:cs typeface="Arial"/>
              </a:rPr>
              <a:t> "Why Las Vegas?"</a:t>
            </a:r>
            <a:r>
              <a:rPr lang="en-CA" sz="1400" dirty="0">
                <a:latin typeface="Calibri"/>
                <a:cs typeface="Arial"/>
              </a:rPr>
              <a:t> the Lord answered,</a:t>
            </a:r>
            <a:r>
              <a:rPr lang="en-CA" sz="1400" dirty="0">
                <a:solidFill>
                  <a:srgbClr val="FF0000"/>
                </a:solidFill>
                <a:latin typeface="Calibri"/>
                <a:cs typeface="Arial"/>
              </a:rPr>
              <a:t> "1 have my reasons, don't question them."</a:t>
            </a:r>
            <a:r>
              <a:rPr lang="en-CA" sz="1400" dirty="0">
                <a:latin typeface="Calibri"/>
                <a:cs typeface="Arial"/>
              </a:rPr>
              <a:t> And Satan glibly announced that he spent a few weeks in Vegas every year. </a:t>
            </a:r>
            <a:endParaRPr lang="en-US" sz="1400" dirty="0">
              <a:cs typeface="Aria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a:extLst>
              <a:ext uri="{FF2B5EF4-FFF2-40B4-BE49-F238E27FC236}">
                <a16:creationId xmlns="" xmlns:a16="http://schemas.microsoft.com/office/drawing/2014/main" id="{0AABA3CE-8088-46E4-9A8A-99C2F66B8455}"/>
              </a:ext>
            </a:extLst>
          </p:cNvPr>
          <p:cNvSpPr>
            <a:spLocks noChangeArrowheads="1"/>
          </p:cNvSpPr>
          <p:nvPr/>
        </p:nvSpPr>
        <p:spPr bwMode="auto">
          <a:xfrm>
            <a:off x="3116" y="3115454"/>
            <a:ext cx="914540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sz="2800" b="1" dirty="0">
                <a:latin typeface="Calibri"/>
                <a:cs typeface="Arial"/>
              </a:rPr>
              <a:t>The desire to escape from reality </a:t>
            </a:r>
            <a:endParaRPr lang="en-CA" altLang="en-US" sz="2800" b="1" dirty="0">
              <a:latin typeface="Calibri"/>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s://i.pinimg.com/736x/02/8c/9d/028c9d58e67677b321398ac8795ddbc3--cyd-charisse-movie-lines.jpg">
            <a:extLst>
              <a:ext uri="{FF2B5EF4-FFF2-40B4-BE49-F238E27FC236}">
                <a16:creationId xmlns="" xmlns:a16="http://schemas.microsoft.com/office/drawing/2014/main" id="{A000D772-15B4-4F50-80FA-DA946F149AD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9802" y="1425157"/>
            <a:ext cx="5484363" cy="4236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3" name="Rectangle 4">
            <a:extLst>
              <a:ext uri="{FF2B5EF4-FFF2-40B4-BE49-F238E27FC236}">
                <a16:creationId xmlns="" xmlns:a16="http://schemas.microsoft.com/office/drawing/2014/main" id="{82FF5802-355D-4422-913C-17680BABCAD5}"/>
              </a:ext>
            </a:extLst>
          </p:cNvPr>
          <p:cNvSpPr>
            <a:spLocks noChangeArrowheads="1"/>
          </p:cNvSpPr>
          <p:nvPr/>
        </p:nvSpPr>
        <p:spPr bwMode="auto">
          <a:xfrm>
            <a:off x="3129083" y="1121434"/>
            <a:ext cx="705643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Meet Me in Las Vegas</a:t>
            </a:r>
            <a:r>
              <a:rPr lang="en-CA" altLang="en-US" sz="1400" b="1" dirty="0">
                <a:latin typeface="Calibri"/>
                <a:cs typeface="Arial"/>
              </a:rPr>
              <a:t>. Dir. Roy Rowland. MGM, 1956.</a:t>
            </a:r>
            <a:endParaRPr lang="en-CA" altLang="en-US" sz="1400" b="1" dirty="0">
              <a:latin typeface="Calibri" panose="020F0502020204030204" pitchFamily="34" charset="0"/>
            </a:endParaRPr>
          </a:p>
        </p:txBody>
      </p:sp>
      <p:sp>
        <p:nvSpPr>
          <p:cNvPr id="2" name="TextBox 1">
            <a:extLst>
              <a:ext uri="{FF2B5EF4-FFF2-40B4-BE49-F238E27FC236}">
                <a16:creationId xmlns="" xmlns:a16="http://schemas.microsoft.com/office/drawing/2014/main" id="{DB119002-B1A7-4ED0-905B-C45A4F959527}"/>
              </a:ext>
            </a:extLst>
          </p:cNvPr>
          <p:cNvSpPr txBox="1"/>
          <p:nvPr/>
        </p:nvSpPr>
        <p:spPr>
          <a:xfrm>
            <a:off x="540589" y="1877682"/>
            <a:ext cx="216810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city's position as one of the most popular tourist destinations in the world makes it an ideal setting to represent an escape from the reality of everyday life. Films in this genre range in tone from irrepressibly upbeat to incredibly depressing. Examples of the former include the musicals </a:t>
            </a:r>
            <a:r>
              <a:rPr lang="en-CA" sz="1400" i="1" dirty="0">
                <a:latin typeface="Calibri"/>
                <a:cs typeface="Arial"/>
              </a:rPr>
              <a:t>Meet Me in Las Vegas </a:t>
            </a:r>
            <a:r>
              <a:rPr lang="en-CA" sz="1400" dirty="0">
                <a:latin typeface="Calibri"/>
                <a:cs typeface="Arial"/>
              </a:rPr>
              <a:t>(1956) and </a:t>
            </a:r>
            <a:r>
              <a:rPr lang="en-CA" sz="1400" i="1" dirty="0">
                <a:latin typeface="Calibri"/>
                <a:cs typeface="Arial"/>
              </a:rPr>
              <a:t>Viva Las Vegas </a:t>
            </a:r>
            <a:r>
              <a:rPr lang="en-CA" sz="1400" dirty="0">
                <a:latin typeface="Calibri"/>
                <a:cs typeface="Arial"/>
              </a:rPr>
              <a:t>(2964)</a:t>
            </a:r>
            <a:r>
              <a:rPr lang="en-CA" sz="1400" b="1" dirty="0">
                <a:latin typeface="Calibri"/>
                <a:cs typeface="Arial"/>
              </a:rPr>
              <a:t>. </a:t>
            </a:r>
            <a:r>
              <a:rPr lang="en-US" sz="1400" dirty="0">
                <a:latin typeface="Calibri"/>
                <a:cs typeface="Calibri"/>
              </a:rPr>
              <a:t>​</a:t>
            </a:r>
            <a:endParaRPr lang="en-US" sz="14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a:extLst>
              <a:ext uri="{FF2B5EF4-FFF2-40B4-BE49-F238E27FC236}">
                <a16:creationId xmlns="" xmlns:a16="http://schemas.microsoft.com/office/drawing/2014/main" id="{1C7275CF-C6C2-47CB-9A14-B4A97CEF171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6132" y="2019570"/>
            <a:ext cx="8604159" cy="337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4">
            <a:extLst>
              <a:ext uri="{FF2B5EF4-FFF2-40B4-BE49-F238E27FC236}">
                <a16:creationId xmlns="" xmlns:a16="http://schemas.microsoft.com/office/drawing/2014/main" id="{3DAE8BF3-B434-4085-B6AA-3F8C510E375C}"/>
              </a:ext>
            </a:extLst>
          </p:cNvPr>
          <p:cNvSpPr>
            <a:spLocks noChangeArrowheads="1"/>
          </p:cNvSpPr>
          <p:nvPr/>
        </p:nvSpPr>
        <p:spPr bwMode="auto">
          <a:xfrm>
            <a:off x="267988" y="5391509"/>
            <a:ext cx="705643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Meet Me in Las Vegas</a:t>
            </a:r>
            <a:r>
              <a:rPr lang="en-CA" altLang="en-US" sz="1400" dirty="0">
                <a:latin typeface="Calibri"/>
                <a:cs typeface="Arial"/>
              </a:rPr>
              <a:t>. Dir. Roy Rowland. MGM, 1956.</a:t>
            </a:r>
          </a:p>
        </p:txBody>
      </p:sp>
      <p:sp>
        <p:nvSpPr>
          <p:cNvPr id="2" name="TextBox 1">
            <a:extLst>
              <a:ext uri="{FF2B5EF4-FFF2-40B4-BE49-F238E27FC236}">
                <a16:creationId xmlns="" xmlns:a16="http://schemas.microsoft.com/office/drawing/2014/main" id="{A8CA86F3-0EC6-49E7-800F-6A6863F7FDFA}"/>
              </a:ext>
            </a:extLst>
          </p:cNvPr>
          <p:cNvSpPr txBox="1"/>
          <p:nvPr/>
        </p:nvSpPr>
        <p:spPr>
          <a:xfrm>
            <a:off x="267419" y="871268"/>
            <a:ext cx="860916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i="1" dirty="0">
                <a:latin typeface="Calibri"/>
                <a:cs typeface="Arial"/>
              </a:rPr>
              <a:t>Meet Me in Las Vegas</a:t>
            </a:r>
            <a:r>
              <a:rPr lang="en-CA" sz="1400" dirty="0">
                <a:latin typeface="Calibri"/>
                <a:cs typeface="Arial"/>
              </a:rPr>
              <a:t> (1956) is a romantic musical comedy featuring cowboy Dan Dailey and dancer Cyd Charisse, who can win jackpots if they simply hold each other's hands while betting. On gorgeous sets, filmed in blazing Technicolor, after much singing and dancing, the two fall in love.</a:t>
            </a:r>
            <a:endParaRPr lang="en-US" sz="14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s://beachmovies.files.wordpress.com/2015/05/viva-las-vegas-poster.jpg">
            <a:extLst>
              <a:ext uri="{FF2B5EF4-FFF2-40B4-BE49-F238E27FC236}">
                <a16:creationId xmlns="" xmlns:a16="http://schemas.microsoft.com/office/drawing/2014/main" id="{AB68A402-0035-4205-B288-07AF9F7E313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7308" y="1051555"/>
            <a:ext cx="6029773" cy="4750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 xmlns:a16="http://schemas.microsoft.com/office/drawing/2014/main" id="{5DEDB4D6-D678-414D-89BA-F03DD8B242F4}"/>
              </a:ext>
            </a:extLst>
          </p:cNvPr>
          <p:cNvSpPr>
            <a:spLocks noChangeArrowheads="1"/>
          </p:cNvSpPr>
          <p:nvPr/>
        </p:nvSpPr>
        <p:spPr bwMode="auto">
          <a:xfrm>
            <a:off x="498026" y="737170"/>
            <a:ext cx="66786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Viva Las Vegas</a:t>
            </a:r>
            <a:r>
              <a:rPr lang="en-CA" altLang="en-US" sz="1400" b="1" dirty="0">
                <a:latin typeface="Calibri"/>
                <a:cs typeface="Arial"/>
              </a:rPr>
              <a:t>. Dir. George Sidney. MGM, 1964.</a:t>
            </a:r>
          </a:p>
        </p:txBody>
      </p:sp>
      <p:sp>
        <p:nvSpPr>
          <p:cNvPr id="2" name="TextBox 1">
            <a:extLst>
              <a:ext uri="{FF2B5EF4-FFF2-40B4-BE49-F238E27FC236}">
                <a16:creationId xmlns="" xmlns:a16="http://schemas.microsoft.com/office/drawing/2014/main" id="{6A15532D-3E2B-491E-992E-A88562391417}"/>
              </a:ext>
            </a:extLst>
          </p:cNvPr>
          <p:cNvSpPr txBox="1"/>
          <p:nvPr/>
        </p:nvSpPr>
        <p:spPr>
          <a:xfrm>
            <a:off x="6952890" y="1978325"/>
            <a:ext cx="1708031"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Similarly, in</a:t>
            </a:r>
            <a:r>
              <a:rPr lang="en-CA" sz="1400" i="1" dirty="0">
                <a:latin typeface="Calibri"/>
                <a:cs typeface="Arial"/>
              </a:rPr>
              <a:t> Viva Las Vegas</a:t>
            </a:r>
            <a:r>
              <a:rPr lang="en-CA" sz="1400" dirty="0">
                <a:latin typeface="Calibri"/>
                <a:cs typeface="Arial"/>
              </a:rPr>
              <a:t> (1964), Elvis Presley plays a race car driver who falls in love with a dancer (Ann-Margret), and the film is one of the happiest and most entertaining looks at Las Vegas as a place largely exempt from the pressures of real life.</a:t>
            </a:r>
            <a:endParaRPr lang="en-US" sz="1400" dirty="0">
              <a:cs typeface="Aria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 xmlns:a16="http://schemas.microsoft.com/office/drawing/2014/main" id="{C348B59B-88F5-479B-8FE5-D86D300231B7}"/>
              </a:ext>
            </a:extLst>
          </p:cNvPr>
          <p:cNvSpPr>
            <a:spLocks noChangeArrowheads="1"/>
          </p:cNvSpPr>
          <p:nvPr/>
        </p:nvSpPr>
        <p:spPr bwMode="auto">
          <a:xfrm>
            <a:off x="742441" y="6214943"/>
            <a:ext cx="66786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i="1" dirty="0">
                <a:latin typeface="Calibri"/>
                <a:cs typeface="Arial"/>
              </a:rPr>
              <a:t>Viva Las Vegas</a:t>
            </a:r>
            <a:r>
              <a:rPr lang="en-CA" altLang="en-US" sz="1400" dirty="0">
                <a:latin typeface="Calibri"/>
                <a:cs typeface="Arial"/>
              </a:rPr>
              <a:t>. Dir. George Sidney. MGM, 1964.</a:t>
            </a:r>
          </a:p>
        </p:txBody>
      </p:sp>
      <p:pic>
        <p:nvPicPr>
          <p:cNvPr id="100355" name="Picture 3">
            <a:extLst>
              <a:ext uri="{FF2B5EF4-FFF2-40B4-BE49-F238E27FC236}">
                <a16:creationId xmlns="" xmlns:a16="http://schemas.microsoft.com/office/drawing/2014/main" id="{BEEE9BCC-1137-48F6-8985-5B871906545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68365" y="332236"/>
            <a:ext cx="2434028" cy="2437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6" name="Picture 5" descr="http://3.bp.blogspot.com/-cwnZMHPm91c/VQRgZAcnPII/AAAAAAAAL04/qPx46PMRNxg/s1600/VivaLasVegas01.jpg">
            <a:extLst>
              <a:ext uri="{FF2B5EF4-FFF2-40B4-BE49-F238E27FC236}">
                <a16:creationId xmlns="" xmlns:a16="http://schemas.microsoft.com/office/drawing/2014/main" id="{7509588B-6693-4200-B46F-90AFD58760CC}"/>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40345" y="2925104"/>
            <a:ext cx="78613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7D2F3336-4936-405D-9321-908EA61EC764}"/>
              </a:ext>
            </a:extLst>
          </p:cNvPr>
          <p:cNvSpPr txBox="1"/>
          <p:nvPr/>
        </p:nvSpPr>
        <p:spPr>
          <a:xfrm>
            <a:off x="741872" y="1201946"/>
            <a:ext cx="5172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There is no illness here, and if money is lost it is only temporary; the whole place is drenched in bright colors and warmth.</a:t>
            </a:r>
            <a:endParaRPr lang="en-US" sz="1400" dirty="0">
              <a:cs typeface="Aria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www.vegas.com/elvis/images/xelvis-presley-3.jpg.pagespeed.ic.1VVf8X7Y5G.jpg">
            <a:extLst>
              <a:ext uri="{FF2B5EF4-FFF2-40B4-BE49-F238E27FC236}">
                <a16:creationId xmlns="" xmlns:a16="http://schemas.microsoft.com/office/drawing/2014/main" id="{435F89E8-6EC8-4964-9A31-386F7BE35E2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352" y="765894"/>
            <a:ext cx="7356714" cy="388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6BE6594D-AD61-4F60-8016-9863E638BC9A}"/>
              </a:ext>
            </a:extLst>
          </p:cNvPr>
          <p:cNvSpPr txBox="1"/>
          <p:nvPr/>
        </p:nvSpPr>
        <p:spPr>
          <a:xfrm>
            <a:off x="439947" y="4925683"/>
            <a:ext cx="826410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en-CA" sz="1400" dirty="0">
                <a:latin typeface="Calibri"/>
                <a:cs typeface="Arial"/>
              </a:rPr>
              <a:t>Elvis' enduring popularity in Vegas is a tribute to the bonds forged between the singer and the city in a seven-year run between 1969 and 1976, a period fondly remember as the "Vegas Years." It's a legacy that continues to this day. </a:t>
            </a:r>
            <a:r>
              <a:rPr lang="en-CA" sz="1400" dirty="0">
                <a:solidFill>
                  <a:srgbClr val="FF0000"/>
                </a:solidFill>
                <a:latin typeface="Calibri"/>
                <a:cs typeface="Arial"/>
              </a:rPr>
              <a:t>"He was the show in town</a:t>
            </a:r>
            <a:r>
              <a:rPr lang="en-CA" sz="1400" b="1" i="1" dirty="0">
                <a:solidFill>
                  <a:srgbClr val="FF0000"/>
                </a:solidFill>
                <a:latin typeface="Arial"/>
                <a:cs typeface="Arial"/>
              </a:rPr>
              <a:t>—</a:t>
            </a:r>
            <a:r>
              <a:rPr lang="en-CA" sz="1400" dirty="0">
                <a:solidFill>
                  <a:srgbClr val="FF0000"/>
                </a:solidFill>
                <a:latin typeface="Calibri"/>
                <a:cs typeface="Arial"/>
              </a:rPr>
              <a:t>the one everyone wanted to go to because he was just really hot and was coming back with new music,  said singer Terry Blackwood, a member of the Imperials who sang backup for Elvis." "Everyone wanted to see Elvis." </a:t>
            </a:r>
            <a:r>
              <a:rPr lang="en-CA" sz="1400" dirty="0">
                <a:latin typeface="Calibri"/>
                <a:cs typeface="Arial"/>
              </a:rPr>
              <a:t> Elvis first performed in Las Vegas in 1956 when he was just 21 years old.</a:t>
            </a:r>
            <a:endParaRPr lang="en-US" sz="1400" dirty="0">
              <a:latin typeface="Calibri"/>
              <a:cs typeface="Aria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s://images-na.ssl-images-amazon.com/images/M/MV5BYmNlM2Q5NTEtNmZkOC00YmZmLWI4ZjktNGUxZjA5MTA0YWRkXkEyXkFqcGdeQXVyNTAyODkwOQ@@._V1_SY1000_CR0,0,674,1000_AL_.jpg">
            <a:extLst>
              <a:ext uri="{FF2B5EF4-FFF2-40B4-BE49-F238E27FC236}">
                <a16:creationId xmlns="" xmlns:a16="http://schemas.microsoft.com/office/drawing/2014/main" id="{69DE0D50-9270-486B-9CAD-3FF87343DB6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8411" y="648539"/>
            <a:ext cx="3944518" cy="5872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Rectangle 4">
            <a:extLst>
              <a:ext uri="{FF2B5EF4-FFF2-40B4-BE49-F238E27FC236}">
                <a16:creationId xmlns="" xmlns:a16="http://schemas.microsoft.com/office/drawing/2014/main" id="{EEA26540-4EE5-4CAD-AB8E-293A2397D3B5}"/>
              </a:ext>
            </a:extLst>
          </p:cNvPr>
          <p:cNvSpPr>
            <a:spLocks noChangeArrowheads="1"/>
          </p:cNvSpPr>
          <p:nvPr/>
        </p:nvSpPr>
        <p:spPr bwMode="auto">
          <a:xfrm>
            <a:off x="770957" y="342122"/>
            <a:ext cx="617378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1400" b="1" i="1" dirty="0">
                <a:latin typeface="Calibri"/>
                <a:cs typeface="Arial"/>
              </a:rPr>
              <a:t>Leaving Las Vegas</a:t>
            </a:r>
            <a:r>
              <a:rPr lang="en-CA" altLang="en-US" sz="1400" b="1" dirty="0">
                <a:latin typeface="Calibri"/>
                <a:cs typeface="Arial"/>
              </a:rPr>
              <a:t>. Dir. Mike Figgis. Universal, 1995.</a:t>
            </a:r>
            <a:endParaRPr lang="en-CA" altLang="en-US" sz="1400" b="1" dirty="0">
              <a:latin typeface="Calibri" panose="020F0502020204030204" pitchFamily="34" charset="0"/>
            </a:endParaRPr>
          </a:p>
        </p:txBody>
      </p:sp>
      <p:sp>
        <p:nvSpPr>
          <p:cNvPr id="2" name="TextBox 1">
            <a:extLst>
              <a:ext uri="{FF2B5EF4-FFF2-40B4-BE49-F238E27FC236}">
                <a16:creationId xmlns="" xmlns:a16="http://schemas.microsoft.com/office/drawing/2014/main" id="{982315F7-77EB-4F98-9BB1-0ACF60C5AC06}"/>
              </a:ext>
            </a:extLst>
          </p:cNvPr>
          <p:cNvSpPr txBox="1"/>
          <p:nvPr/>
        </p:nvSpPr>
        <p:spPr>
          <a:xfrm>
            <a:off x="5500778" y="1762664"/>
            <a:ext cx="2815086"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dirty="0">
                <a:latin typeface="Calibri"/>
                <a:cs typeface="Arial"/>
              </a:rPr>
              <a:t>The  same motif of escape is put to good use in some considerably darker films as well; </a:t>
            </a:r>
            <a:r>
              <a:rPr lang="en-CA" sz="1400" i="1" dirty="0">
                <a:latin typeface="Calibri"/>
                <a:cs typeface="Arial"/>
              </a:rPr>
              <a:t>Leaving Las Vegas </a:t>
            </a:r>
            <a:r>
              <a:rPr lang="en-CA" sz="1400" dirty="0">
                <a:latin typeface="Calibri"/>
                <a:cs typeface="Arial"/>
              </a:rPr>
              <a:t>(1995) treats the story of a suicidal alcoholic and his companion, a hooker with a heart of gold, as if it were operatically tragic. In a practical sense, Ben, the character played by Nicolas Cage, is only in Las Vegas because the bars would always dose on him in Los Angeles. In a metaphorical sense, though, the city is a perfect place to escape from life as it is lived everywhere else. </a:t>
            </a:r>
            <a:r>
              <a:rPr lang="en-US" sz="1400" dirty="0">
                <a:latin typeface="Calibri"/>
                <a:cs typeface="Calibri"/>
              </a:rPr>
              <a:t>​</a:t>
            </a:r>
            <a:endParaRPr lang="en-US"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TotalTime>
  <Words>7425</Words>
  <Application>Microsoft Office PowerPoint</Application>
  <PresentationFormat>On-screen Show (4:3)</PresentationFormat>
  <Paragraphs>520</Paragraphs>
  <Slides>137</Slides>
  <Notes>113</Notes>
  <HiddenSlides>0</HiddenSlides>
  <MMClips>0</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dc:creator>
  <cp:lastModifiedBy>ed</cp:lastModifiedBy>
  <cp:revision>40</cp:revision>
  <dcterms:created xsi:type="dcterms:W3CDTF">2018-01-06T22:11:55Z</dcterms:created>
  <dcterms:modified xsi:type="dcterms:W3CDTF">2021-08-05T20:18:05Z</dcterms:modified>
</cp:coreProperties>
</file>